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9" r:id="rId5"/>
    <p:sldId id="263" r:id="rId6"/>
    <p:sldId id="285" r:id="rId7"/>
    <p:sldId id="262" r:id="rId8"/>
    <p:sldId id="264" r:id="rId9"/>
    <p:sldId id="286" r:id="rId10"/>
    <p:sldId id="258" r:id="rId11"/>
    <p:sldId id="260" r:id="rId12"/>
    <p:sldId id="281" r:id="rId13"/>
    <p:sldId id="282" r:id="rId14"/>
    <p:sldId id="283" r:id="rId15"/>
    <p:sldId id="287" r:id="rId16"/>
    <p:sldId id="284" r:id="rId17"/>
    <p:sldId id="292" r:id="rId18"/>
    <p:sldId id="293" r:id="rId19"/>
    <p:sldId id="294" r:id="rId20"/>
    <p:sldId id="295" r:id="rId21"/>
    <p:sldId id="296" r:id="rId22"/>
    <p:sldId id="297" r:id="rId23"/>
    <p:sldId id="273" r:id="rId24"/>
    <p:sldId id="274" r:id="rId25"/>
    <p:sldId id="275" r:id="rId26"/>
    <p:sldId id="276" r:id="rId27"/>
    <p:sldId id="277" r:id="rId28"/>
    <p:sldId id="278" r:id="rId29"/>
    <p:sldId id="279" r:id="rId30"/>
    <p:sldId id="280" r:id="rId31"/>
    <p:sldId id="265" r:id="rId32"/>
    <p:sldId id="266" r:id="rId33"/>
    <p:sldId id="267" r:id="rId34"/>
    <p:sldId id="268" r:id="rId35"/>
    <p:sldId id="269" r:id="rId36"/>
    <p:sldId id="270" r:id="rId37"/>
    <p:sldId id="272" r:id="rId38"/>
    <p:sldId id="291"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8" d="100"/>
          <a:sy n="78" d="100"/>
        </p:scale>
        <p:origin x="-1062" y="6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685800"/>
            <a:ext cx="4648200" cy="2585323"/>
          </a:xfrm>
          <a:prstGeom prst="rect">
            <a:avLst/>
          </a:prstGeom>
        </p:spPr>
        <p:txBody>
          <a:bodyPr wrap="square">
            <a:spAutoFit/>
          </a:bodyPr>
          <a:lstStyle/>
          <a:p>
            <a:pPr algn="just"/>
            <a:r>
              <a:rPr lang="en-US" sz="2400" dirty="0" smtClean="0">
                <a:latin typeface="Garamond" pitchFamily="18" charset="0"/>
              </a:rPr>
              <a:t>Plasma -------- Ionized gas which conducts electric current.</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In PAW,  high temperature, high velocity ionized gas (plasma)  is used to generate heat for fusion.</a:t>
            </a:r>
            <a:br>
              <a:rPr lang="en-US" sz="2400" dirty="0" smtClean="0">
                <a:latin typeface="Garamond" pitchFamily="18" charset="0"/>
              </a:rPr>
            </a:br>
            <a:endParaRPr lang="en-US" dirty="0"/>
          </a:p>
        </p:txBody>
      </p:sp>
      <p:sp>
        <p:nvSpPr>
          <p:cNvPr id="5" name="Rectangle 4"/>
          <p:cNvSpPr/>
          <p:nvPr/>
        </p:nvSpPr>
        <p:spPr>
          <a:xfrm>
            <a:off x="2971800" y="228600"/>
            <a:ext cx="3046155" cy="523220"/>
          </a:xfrm>
          <a:prstGeom prst="rect">
            <a:avLst/>
          </a:prstGeom>
        </p:spPr>
        <p:txBody>
          <a:bodyPr wrap="none">
            <a:spAutoFit/>
          </a:bodyPr>
          <a:lstStyle/>
          <a:p>
            <a:r>
              <a:rPr lang="en-US" sz="2800" b="1" dirty="0" smtClean="0">
                <a:solidFill>
                  <a:prstClr val="black"/>
                </a:solidFill>
              </a:rPr>
              <a:t>Plasma arc welding</a:t>
            </a:r>
            <a:endParaRPr lang="en-US" sz="2800" b="1" dirty="0"/>
          </a:p>
        </p:txBody>
      </p:sp>
      <p:pic>
        <p:nvPicPr>
          <p:cNvPr id="6" name="Picture 5" descr="Image result for plasma arc welding"/>
          <p:cNvPicPr/>
          <p:nvPr/>
        </p:nvPicPr>
        <p:blipFill>
          <a:blip r:embed="rId2"/>
          <a:srcRect l="2000" t="3720"/>
          <a:stretch>
            <a:fillRect/>
          </a:stretch>
        </p:blipFill>
        <p:spPr bwMode="auto">
          <a:xfrm>
            <a:off x="5105400" y="2209800"/>
            <a:ext cx="3810000" cy="4495800"/>
          </a:xfrm>
          <a:prstGeom prst="rect">
            <a:avLst/>
          </a:prstGeom>
          <a:noFill/>
          <a:ln w="9525">
            <a:noFill/>
            <a:miter lim="800000"/>
            <a:headEnd/>
            <a:tailEnd/>
          </a:ln>
        </p:spPr>
      </p:pic>
      <p:sp>
        <p:nvSpPr>
          <p:cNvPr id="7" name="Rectangle 6"/>
          <p:cNvSpPr/>
          <p:nvPr/>
        </p:nvSpPr>
        <p:spPr>
          <a:xfrm>
            <a:off x="381000" y="3124200"/>
            <a:ext cx="4724400" cy="3416320"/>
          </a:xfrm>
          <a:prstGeom prst="rect">
            <a:avLst/>
          </a:prstGeom>
        </p:spPr>
        <p:txBody>
          <a:bodyPr wrap="square">
            <a:spAutoFit/>
          </a:bodyPr>
          <a:lstStyle/>
          <a:p>
            <a:pPr algn="just"/>
            <a:r>
              <a:rPr lang="en-US" sz="2400" dirty="0" smtClean="0">
                <a:latin typeface="Garamond" pitchFamily="18" charset="0"/>
              </a:rPr>
              <a:t>A small amount of pure argon gas flow is allowed through the inner office surrounding the tungsten electrode to form the plasma jet.</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Because of the squeezing action of the constraining nozzle, the arc in plasma arc welding is concentrated and straight.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7391400" cy="5416868"/>
          </a:xfrm>
          <a:prstGeom prst="rect">
            <a:avLst/>
          </a:prstGeom>
        </p:spPr>
        <p:txBody>
          <a:bodyPr wrap="square">
            <a:spAutoFit/>
          </a:bodyPr>
          <a:lstStyle/>
          <a:p>
            <a:r>
              <a:rPr lang="en-US" sz="2400" b="1" dirty="0" smtClean="0">
                <a:latin typeface="Garamond" pitchFamily="18" charset="0"/>
              </a:rPr>
              <a:t>Power source:  </a:t>
            </a:r>
            <a:r>
              <a:rPr lang="en-US" sz="2400" dirty="0" smtClean="0">
                <a:latin typeface="Garamond" pitchFamily="18" charset="0"/>
              </a:rPr>
              <a:t>AC supply 15 – 50 Amps;  50-75 Volts </a:t>
            </a:r>
          </a:p>
          <a:p>
            <a:endParaRPr lang="en-US" sz="2400" dirty="0" smtClean="0">
              <a:latin typeface="Garamond" pitchFamily="18" charset="0"/>
            </a:endParaRPr>
          </a:p>
          <a:p>
            <a:r>
              <a:rPr lang="en-US" sz="2400" b="1" dirty="0" smtClean="0">
                <a:latin typeface="Garamond" pitchFamily="18" charset="0"/>
              </a:rPr>
              <a:t>Electrode diameter</a:t>
            </a:r>
            <a:r>
              <a:rPr lang="en-US" sz="2400" dirty="0" smtClean="0">
                <a:latin typeface="Garamond" pitchFamily="18" charset="0"/>
              </a:rPr>
              <a:t>---- 1 mm to 2.5 mm.</a:t>
            </a:r>
          </a:p>
          <a:p>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Advantages:  </a:t>
            </a:r>
            <a:r>
              <a:rPr lang="en-US" sz="2400" dirty="0" smtClean="0">
                <a:latin typeface="Garamond" pitchFamily="18" charset="0"/>
              </a:rPr>
              <a:t>Good quality welds.</a:t>
            </a:r>
          </a:p>
          <a:p>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Disadvantages</a:t>
            </a:r>
          </a:p>
          <a:p>
            <a:pPr marL="914400" lvl="1" indent="-457200">
              <a:spcAft>
                <a:spcPts val="600"/>
              </a:spcAft>
              <a:buFont typeface="Arial" pitchFamily="34" charset="0"/>
              <a:buChar char="•"/>
            </a:pPr>
            <a:r>
              <a:rPr lang="en-US" sz="2400" dirty="0" smtClean="0">
                <a:latin typeface="Garamond" pitchFamily="18" charset="0"/>
              </a:rPr>
              <a:t>Not suitable for Al, Cu and their alloys. </a:t>
            </a:r>
          </a:p>
          <a:p>
            <a:pPr marL="914400" lvl="1" indent="-457200">
              <a:spcAft>
                <a:spcPts val="600"/>
              </a:spcAft>
              <a:buFont typeface="Arial" pitchFamily="34" charset="0"/>
              <a:buChar char="•"/>
            </a:pPr>
            <a:r>
              <a:rPr lang="en-US" sz="2400" dirty="0" smtClean="0">
                <a:latin typeface="Garamond" pitchFamily="18" charset="0"/>
              </a:rPr>
              <a:t>High cost.</a:t>
            </a:r>
          </a:p>
          <a:p>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Applications: </a:t>
            </a:r>
          </a:p>
          <a:p>
            <a:pPr marL="914400" lvl="1" indent="-457200">
              <a:buFont typeface="Arial" pitchFamily="34" charset="0"/>
              <a:buChar char="•"/>
            </a:pPr>
            <a:r>
              <a:rPr lang="en-US" sz="2400" dirty="0" smtClean="0">
                <a:latin typeface="Garamond" pitchFamily="18" charset="0"/>
              </a:rPr>
              <a:t>For welding of tool steels containing W, Ni and Mo.</a:t>
            </a:r>
          </a:p>
          <a:p>
            <a:pPr marL="914400" lvl="1" indent="-457200">
              <a:buFont typeface="Arial" pitchFamily="34" charset="0"/>
              <a:buChar char="•"/>
            </a:pPr>
            <a:r>
              <a:rPr lang="en-US" sz="2400" dirty="0" smtClean="0">
                <a:latin typeface="Garamond" pitchFamily="18" charset="0"/>
              </a:rPr>
              <a:t>For repairing of moulds, dies and tools.</a:t>
            </a:r>
          </a:p>
          <a:p>
            <a:pPr marL="914400" lvl="1" indent="-457200">
              <a:buFont typeface="Arial" pitchFamily="34" charset="0"/>
              <a:buChar char="•"/>
            </a:pPr>
            <a:r>
              <a:rPr lang="en-US" sz="2400" dirty="0" smtClean="0">
                <a:latin typeface="Garamond" pitchFamily="18" charset="0"/>
              </a:rPr>
              <a:t>For hard facing.</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62000"/>
            <a:ext cx="7924800" cy="3046988"/>
          </a:xfrm>
          <a:prstGeom prst="rect">
            <a:avLst/>
          </a:prstGeom>
        </p:spPr>
        <p:txBody>
          <a:bodyPr wrap="square">
            <a:spAutoFit/>
          </a:bodyPr>
          <a:lstStyle/>
          <a:p>
            <a:pPr algn="just"/>
            <a:r>
              <a:rPr lang="en-US" sz="2400" dirty="0" smtClean="0">
                <a:latin typeface="Garamond" pitchFamily="18" charset="0"/>
              </a:rPr>
              <a:t>ESW developed to weld very large plates without any edge preparation.</a:t>
            </a:r>
          </a:p>
          <a:p>
            <a:pPr algn="just"/>
            <a:endParaRPr lang="en-US" sz="2400" dirty="0" smtClean="0">
              <a:latin typeface="Garamond" pitchFamily="18" charset="0"/>
            </a:endParaRPr>
          </a:p>
          <a:p>
            <a:pPr algn="just"/>
            <a:r>
              <a:rPr lang="en-US" sz="2400" dirty="0" smtClean="0">
                <a:latin typeface="Garamond" pitchFamily="18" charset="0"/>
              </a:rPr>
              <a:t>It is a single pass process using a consumable electrode for filling the gap between the two heavy plates.</a:t>
            </a:r>
          </a:p>
          <a:p>
            <a:pPr algn="just"/>
            <a:endParaRPr lang="en-US" sz="2400" dirty="0" smtClean="0">
              <a:latin typeface="Garamond" pitchFamily="18" charset="0"/>
            </a:endParaRPr>
          </a:p>
          <a:p>
            <a:pPr algn="just"/>
            <a:r>
              <a:rPr lang="en-US" sz="2400" dirty="0" smtClean="0">
                <a:latin typeface="Garamond" pitchFamily="18" charset="0"/>
              </a:rPr>
              <a:t>The heat required for melting the plates and electrode is obtained initially by means of an arc and later by the resistance of the slag.</a:t>
            </a:r>
            <a:endParaRPr lang="en-US" sz="2400" dirty="0">
              <a:latin typeface="Garamond" pitchFamily="18" charset="0"/>
            </a:endParaRPr>
          </a:p>
        </p:txBody>
      </p:sp>
      <p:sp>
        <p:nvSpPr>
          <p:cNvPr id="3" name="Rectangle 2"/>
          <p:cNvSpPr/>
          <p:nvPr/>
        </p:nvSpPr>
        <p:spPr>
          <a:xfrm>
            <a:off x="2286000" y="228600"/>
            <a:ext cx="4452938" cy="523220"/>
          </a:xfrm>
          <a:prstGeom prst="rect">
            <a:avLst/>
          </a:prstGeom>
        </p:spPr>
        <p:txBody>
          <a:bodyPr wrap="square">
            <a:spAutoFit/>
          </a:bodyPr>
          <a:lstStyle/>
          <a:p>
            <a:r>
              <a:rPr lang="en-US" sz="2800" b="1" dirty="0" smtClean="0">
                <a:solidFill>
                  <a:prstClr val="black"/>
                </a:solidFill>
                <a:latin typeface="Garamond" pitchFamily="18" charset="0"/>
              </a:rPr>
              <a:t>Electro Slag welding (ESW)</a:t>
            </a:r>
            <a:endParaRPr lang="en-US" sz="2800" b="1" dirty="0"/>
          </a:p>
        </p:txBody>
      </p:sp>
      <p:pic>
        <p:nvPicPr>
          <p:cNvPr id="4" name="Picture 2" descr="https://slideplayer.com/slide/9165451/27/images/4/Electroslag+welding.jpg"/>
          <p:cNvPicPr>
            <a:picLocks noChangeAspect="1" noChangeArrowheads="1"/>
          </p:cNvPicPr>
          <p:nvPr/>
        </p:nvPicPr>
        <p:blipFill>
          <a:blip r:embed="rId2"/>
          <a:srcRect l="15367" t="20482" r="11413" b="7229"/>
          <a:stretch>
            <a:fillRect/>
          </a:stretch>
        </p:blipFill>
        <p:spPr bwMode="auto">
          <a:xfrm>
            <a:off x="5082540" y="3886200"/>
            <a:ext cx="3909060" cy="2895600"/>
          </a:xfrm>
          <a:prstGeom prst="rect">
            <a:avLst/>
          </a:prstGeom>
          <a:noFill/>
        </p:spPr>
      </p:pic>
      <p:sp>
        <p:nvSpPr>
          <p:cNvPr id="5" name="Rectangle 4"/>
          <p:cNvSpPr/>
          <p:nvPr/>
        </p:nvSpPr>
        <p:spPr>
          <a:xfrm>
            <a:off x="228600" y="3733800"/>
            <a:ext cx="4953000" cy="3046988"/>
          </a:xfrm>
          <a:prstGeom prst="rect">
            <a:avLst/>
          </a:prstGeom>
        </p:spPr>
        <p:txBody>
          <a:bodyPr wrap="square">
            <a:spAutoFit/>
          </a:bodyPr>
          <a:lstStyle/>
          <a:p>
            <a:pPr algn="just"/>
            <a:r>
              <a:rPr lang="en-US" sz="2400" dirty="0" smtClean="0">
                <a:latin typeface="Garamond" pitchFamily="18" charset="0"/>
              </a:rPr>
              <a:t>Flux is required to maintain slag pool.</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The arc is used only to initiate melting and there after heat is generated by electrical resistance offered by the slag which is sufficiently conductive to allow the current from the electrode to the weld pool.</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57200"/>
            <a:ext cx="7162800" cy="830997"/>
          </a:xfrm>
          <a:prstGeom prst="rect">
            <a:avLst/>
          </a:prstGeom>
        </p:spPr>
        <p:txBody>
          <a:bodyPr wrap="square">
            <a:spAutoFit/>
          </a:bodyPr>
          <a:lstStyle/>
          <a:p>
            <a:pPr algn="just"/>
            <a:r>
              <a:rPr lang="en-US" sz="2400" dirty="0" smtClean="0">
                <a:latin typeface="Garamond" pitchFamily="18" charset="0"/>
              </a:rPr>
              <a:t>Water cooled copper dams shoes are used to support and maintain the molten slag.</a:t>
            </a:r>
            <a:endParaRPr lang="en-US" sz="2400" dirty="0"/>
          </a:p>
        </p:txBody>
      </p:sp>
      <p:pic>
        <p:nvPicPr>
          <p:cNvPr id="3" name="Picture 2" descr="https://slideplayer.com/slide/9165451/27/images/4/Electroslag+welding.jpg"/>
          <p:cNvPicPr>
            <a:picLocks noChangeAspect="1" noChangeArrowheads="1"/>
          </p:cNvPicPr>
          <p:nvPr/>
        </p:nvPicPr>
        <p:blipFill>
          <a:blip r:embed="rId2"/>
          <a:srcRect l="15367" t="20482" r="11413" b="7229"/>
          <a:stretch>
            <a:fillRect/>
          </a:stretch>
        </p:blipFill>
        <p:spPr bwMode="auto">
          <a:xfrm>
            <a:off x="1905000" y="1905000"/>
            <a:ext cx="6172200" cy="45720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305800" cy="6247864"/>
          </a:xfrm>
          <a:prstGeom prst="rect">
            <a:avLst/>
          </a:prstGeom>
        </p:spPr>
        <p:txBody>
          <a:bodyPr wrap="square">
            <a:spAutoFit/>
          </a:bodyPr>
          <a:lstStyle/>
          <a:p>
            <a:pPr>
              <a:spcAft>
                <a:spcPts val="600"/>
              </a:spcAft>
            </a:pPr>
            <a:r>
              <a:rPr lang="en-US" sz="2400" b="1" dirty="0" smtClean="0">
                <a:latin typeface="Garamond" pitchFamily="18" charset="0"/>
              </a:rPr>
              <a:t>Advantages:</a:t>
            </a:r>
          </a:p>
          <a:p>
            <a:pPr marL="914400" lvl="1" indent="-457200">
              <a:spcAft>
                <a:spcPts val="600"/>
              </a:spcAft>
              <a:buFont typeface="Arial" pitchFamily="34" charset="0"/>
              <a:buChar char="•"/>
            </a:pPr>
            <a:r>
              <a:rPr lang="en-US" sz="2400" dirty="0" smtClean="0">
                <a:latin typeface="Garamond" pitchFamily="18" charset="0"/>
              </a:rPr>
              <a:t>Suitable for welding thicker materials (50 mm-200 mm).</a:t>
            </a:r>
          </a:p>
          <a:p>
            <a:pPr marL="914400" lvl="1" indent="-457200">
              <a:spcAft>
                <a:spcPts val="600"/>
              </a:spcAft>
              <a:buFont typeface="Arial" pitchFamily="34" charset="0"/>
              <a:buChar char="•"/>
            </a:pPr>
            <a:r>
              <a:rPr lang="en-US" sz="2400" dirty="0" smtClean="0">
                <a:latin typeface="Garamond" pitchFamily="18" charset="0"/>
              </a:rPr>
              <a:t>Better quality welds are possible due to vertical welding position as any gas present easily bubbles out through the slag.</a:t>
            </a:r>
          </a:p>
          <a:p>
            <a:pPr marL="914400" lvl="1" indent="-457200">
              <a:spcAft>
                <a:spcPts val="600"/>
              </a:spcAft>
              <a:buFont typeface="Arial" pitchFamily="34" charset="0"/>
              <a:buChar char="•"/>
            </a:pPr>
            <a:r>
              <a:rPr lang="en-US" sz="2400" dirty="0" smtClean="0">
                <a:latin typeface="Garamond" pitchFamily="18" charset="0"/>
              </a:rPr>
              <a:t>No edge preparation is required.</a:t>
            </a:r>
          </a:p>
          <a:p>
            <a:pPr>
              <a:spcAft>
                <a:spcPts val="600"/>
              </a:spcAft>
            </a:pPr>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Disadvantages:  </a:t>
            </a:r>
          </a:p>
          <a:p>
            <a:pPr marL="914400" lvl="1" indent="-457200">
              <a:spcAft>
                <a:spcPts val="600"/>
              </a:spcAft>
              <a:buFont typeface="Arial" pitchFamily="34" charset="0"/>
              <a:buChar char="•"/>
            </a:pPr>
            <a:r>
              <a:rPr lang="en-US" sz="2400" dirty="0" smtClean="0">
                <a:latin typeface="Garamond" pitchFamily="18" charset="0"/>
              </a:rPr>
              <a:t>Welds subject to high temperature and slow rate of cooling which results coarser structures.</a:t>
            </a:r>
          </a:p>
          <a:p>
            <a:pPr marL="914400" lvl="1" indent="-457200">
              <a:spcAft>
                <a:spcPts val="600"/>
              </a:spcAft>
              <a:buFont typeface="Arial" pitchFamily="34" charset="0"/>
              <a:buChar char="•"/>
            </a:pPr>
            <a:r>
              <a:rPr lang="en-US" sz="2400" dirty="0" smtClean="0">
                <a:latin typeface="Garamond" pitchFamily="18" charset="0"/>
              </a:rPr>
              <a:t>Not suitable for materials having thickness less than 25 mm.</a:t>
            </a:r>
          </a:p>
          <a:p>
            <a:pPr>
              <a:spcAft>
                <a:spcPts val="600"/>
              </a:spcAft>
            </a:pPr>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Applications: </a:t>
            </a:r>
          </a:p>
          <a:p>
            <a:pPr>
              <a:spcAft>
                <a:spcPts val="600"/>
              </a:spcAft>
            </a:pPr>
            <a:r>
              <a:rPr lang="en-US" sz="2400" dirty="0" smtClean="0">
                <a:latin typeface="Garamond" pitchFamily="18" charset="0"/>
              </a:rPr>
              <a:t>For high pressure vessels;  frames of heavy mechanical and hydraulic presses;  rolling mill frames;  ship hulls; locomotive frames etc.</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838200"/>
            <a:ext cx="7696200" cy="1569660"/>
          </a:xfrm>
          <a:prstGeom prst="rect">
            <a:avLst/>
          </a:prstGeom>
        </p:spPr>
        <p:txBody>
          <a:bodyPr wrap="square">
            <a:spAutoFit/>
          </a:bodyPr>
          <a:lstStyle/>
          <a:p>
            <a:r>
              <a:rPr lang="en-US" sz="2400" dirty="0" smtClean="0">
                <a:latin typeface="Garamond" pitchFamily="18" charset="0"/>
              </a:rPr>
              <a:t>Essentially like a casting process.</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Uses moulds and pour the liquid metal between the joint space and allowed to solidify.</a:t>
            </a:r>
            <a:endParaRPr lang="en-US" sz="2400" dirty="0">
              <a:latin typeface="Garamond" pitchFamily="18" charset="0"/>
            </a:endParaRPr>
          </a:p>
        </p:txBody>
      </p:sp>
      <p:sp>
        <p:nvSpPr>
          <p:cNvPr id="3" name="Rectangle 2"/>
          <p:cNvSpPr/>
          <p:nvPr/>
        </p:nvSpPr>
        <p:spPr>
          <a:xfrm>
            <a:off x="2590800" y="228600"/>
            <a:ext cx="2751715" cy="523220"/>
          </a:xfrm>
          <a:prstGeom prst="rect">
            <a:avLst/>
          </a:prstGeom>
        </p:spPr>
        <p:txBody>
          <a:bodyPr wrap="none">
            <a:spAutoFit/>
          </a:bodyPr>
          <a:lstStyle/>
          <a:p>
            <a:r>
              <a:rPr lang="en-US" sz="2800" b="1" dirty="0" smtClean="0">
                <a:latin typeface="Garamond" pitchFamily="18" charset="0"/>
              </a:rPr>
              <a:t>Thermit welding</a:t>
            </a:r>
            <a:endParaRPr lang="en-US" sz="2800" b="1" dirty="0"/>
          </a:p>
        </p:txBody>
      </p:sp>
      <p:pic>
        <p:nvPicPr>
          <p:cNvPr id="4" name="Picture 4" descr="https://techminy.com/wp-content/uploads/2016/11/Thermite-welding-process.jpg"/>
          <p:cNvPicPr>
            <a:picLocks noChangeAspect="1" noChangeArrowheads="1"/>
          </p:cNvPicPr>
          <p:nvPr/>
        </p:nvPicPr>
        <p:blipFill>
          <a:blip r:embed="rId2"/>
          <a:srcRect/>
          <a:stretch>
            <a:fillRect/>
          </a:stretch>
        </p:blipFill>
        <p:spPr bwMode="auto">
          <a:xfrm>
            <a:off x="3810000" y="2895600"/>
            <a:ext cx="5238750" cy="3238501"/>
          </a:xfrm>
          <a:prstGeom prst="rect">
            <a:avLst/>
          </a:prstGeom>
          <a:noFill/>
        </p:spPr>
      </p:pic>
      <p:sp>
        <p:nvSpPr>
          <p:cNvPr id="5" name="Rectangle 4"/>
          <p:cNvSpPr/>
          <p:nvPr/>
        </p:nvSpPr>
        <p:spPr>
          <a:xfrm>
            <a:off x="609600" y="2514600"/>
            <a:ext cx="4114800" cy="3416320"/>
          </a:xfrm>
          <a:prstGeom prst="rect">
            <a:avLst/>
          </a:prstGeom>
        </p:spPr>
        <p:txBody>
          <a:bodyPr wrap="square">
            <a:spAutoFit/>
          </a:bodyPr>
          <a:lstStyle/>
          <a:p>
            <a:r>
              <a:rPr lang="en-US" sz="2400" dirty="0" smtClean="0">
                <a:latin typeface="Garamond" pitchFamily="18" charset="0"/>
              </a:rPr>
              <a:t>Heat source------ Exothermic reaction of thermit mixture.</a:t>
            </a:r>
          </a:p>
          <a:p>
            <a:endParaRPr lang="en-US" sz="2400" dirty="0" smtClean="0">
              <a:latin typeface="Garamond" pitchFamily="18" charset="0"/>
            </a:endParaRPr>
          </a:p>
          <a:p>
            <a:endParaRPr lang="en-US" sz="2400" dirty="0" smtClean="0">
              <a:latin typeface="Garamond" pitchFamily="18" charset="0"/>
            </a:endParaRPr>
          </a:p>
          <a:p>
            <a:endParaRPr lang="en-US" sz="2400" dirty="0" smtClean="0">
              <a:latin typeface="Garamond" pitchFamily="18" charset="0"/>
            </a:endParaRPr>
          </a:p>
          <a:p>
            <a:endParaRPr lang="en-US" sz="2400" dirty="0" smtClean="0">
              <a:latin typeface="Garamond" pitchFamily="18" charset="0"/>
            </a:endParaRP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Thermit mixture for steels---------  Al and Iron oxide.</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304800"/>
            <a:ext cx="8001000" cy="4893647"/>
          </a:xfrm>
          <a:prstGeom prst="rect">
            <a:avLst/>
          </a:prstGeom>
        </p:spPr>
        <p:txBody>
          <a:bodyPr wrap="square">
            <a:spAutoFit/>
          </a:bodyPr>
          <a:lstStyle/>
          <a:p>
            <a:pPr algn="just"/>
            <a:r>
              <a:rPr lang="en-US" sz="2400" dirty="0" smtClean="0">
                <a:latin typeface="Garamond" pitchFamily="18" charset="0"/>
              </a:rPr>
              <a:t>when thermit mixture is ignited, the reaction takes place.</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 3 Fe</a:t>
            </a:r>
            <a:r>
              <a:rPr lang="en-US" sz="2400" baseline="-25000" dirty="0" smtClean="0">
                <a:latin typeface="Garamond" pitchFamily="18" charset="0"/>
              </a:rPr>
              <a:t>3</a:t>
            </a:r>
            <a:r>
              <a:rPr lang="en-US" sz="2400" dirty="0" smtClean="0">
                <a:latin typeface="Garamond" pitchFamily="18" charset="0"/>
              </a:rPr>
              <a:t>O</a:t>
            </a:r>
            <a:r>
              <a:rPr lang="en-US" sz="2400" baseline="-25000" dirty="0" smtClean="0">
                <a:latin typeface="Garamond" pitchFamily="18" charset="0"/>
              </a:rPr>
              <a:t>4 </a:t>
            </a:r>
            <a:r>
              <a:rPr lang="en-US" sz="2400" dirty="0" smtClean="0">
                <a:latin typeface="Garamond" pitchFamily="18" charset="0"/>
              </a:rPr>
              <a:t>+ 8 Al--- 9 Fe+ 4Al</a:t>
            </a:r>
            <a:r>
              <a:rPr lang="en-US" sz="2400" baseline="-25000" dirty="0" smtClean="0">
                <a:latin typeface="Garamond" pitchFamily="18" charset="0"/>
              </a:rPr>
              <a:t>2</a:t>
            </a:r>
            <a:r>
              <a:rPr lang="en-US" sz="2400" dirty="0" smtClean="0">
                <a:latin typeface="Garamond" pitchFamily="18" charset="0"/>
              </a:rPr>
              <a:t>O</a:t>
            </a:r>
            <a:r>
              <a:rPr lang="en-US" sz="2400" baseline="-25000" dirty="0" smtClean="0">
                <a:latin typeface="Garamond" pitchFamily="18" charset="0"/>
              </a:rPr>
              <a:t>3</a:t>
            </a:r>
            <a:r>
              <a:rPr lang="en-US" sz="2400" dirty="0" smtClean="0">
                <a:latin typeface="Garamond" pitchFamily="18" charset="0"/>
              </a:rPr>
              <a:t> + 3.01 MJ/ mol </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The temperature is approximately 3000 </a:t>
            </a:r>
            <a:r>
              <a:rPr lang="en-US" sz="2400" baseline="30000" dirty="0" smtClean="0">
                <a:latin typeface="Garamond" pitchFamily="18" charset="0"/>
              </a:rPr>
              <a:t>0</a:t>
            </a:r>
            <a:r>
              <a:rPr lang="en-US" sz="2400" dirty="0" smtClean="0">
                <a:latin typeface="Garamond" pitchFamily="18" charset="0"/>
              </a:rPr>
              <a:t>C . </a:t>
            </a:r>
          </a:p>
          <a:p>
            <a:pPr algn="just"/>
            <a:endParaRPr lang="en-US" sz="2400" dirty="0" smtClean="0">
              <a:latin typeface="Garamond" pitchFamily="18" charset="0"/>
            </a:endParaRPr>
          </a:p>
          <a:p>
            <a:pPr algn="just"/>
            <a:r>
              <a:rPr lang="en-US" sz="2400" dirty="0" smtClean="0">
                <a:latin typeface="Garamond" pitchFamily="18" charset="0"/>
              </a:rPr>
              <a:t>The complete reaction takes place with in a minute irrespective of the thermit mixture quantity.</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Thermit mixture------- different for different materials.</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Igniting mixture used for heating the thermit mixture is Barium peroxide or magnesium.</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82225"/>
            <a:ext cx="7924800" cy="5062924"/>
          </a:xfrm>
          <a:prstGeom prst="rect">
            <a:avLst/>
          </a:prstGeom>
        </p:spPr>
        <p:txBody>
          <a:bodyPr wrap="square">
            <a:spAutoFit/>
          </a:bodyPr>
          <a:lstStyle/>
          <a:p>
            <a:pPr>
              <a:spcAft>
                <a:spcPts val="600"/>
              </a:spcAft>
            </a:pPr>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Applications: </a:t>
            </a:r>
          </a:p>
          <a:p>
            <a:pPr marL="914400" lvl="1" indent="-457200" algn="just">
              <a:spcAft>
                <a:spcPts val="600"/>
              </a:spcAft>
              <a:buFont typeface="Arial" pitchFamily="34" charset="0"/>
              <a:buChar char="•"/>
            </a:pPr>
            <a:r>
              <a:rPr lang="en-US" sz="2400" dirty="0" smtClean="0">
                <a:latin typeface="Garamond" pitchFamily="18" charset="0"/>
              </a:rPr>
              <a:t>For welding of very thick plates;  large sections of locomotive rails; ship hulls and broken large castings.</a:t>
            </a:r>
          </a:p>
          <a:p>
            <a:pPr marL="914400" lvl="1" indent="-457200" algn="just">
              <a:spcAft>
                <a:spcPts val="600"/>
              </a:spcAft>
              <a:buFont typeface="Arial" pitchFamily="34" charset="0"/>
              <a:buChar char="•"/>
            </a:pPr>
            <a:r>
              <a:rPr lang="en-US" sz="2400" dirty="0" smtClean="0">
                <a:latin typeface="Garamond" pitchFamily="18" charset="0"/>
              </a:rPr>
              <a:t>Now a days not being used. Replaced by SAW.</a:t>
            </a:r>
          </a:p>
          <a:p>
            <a:pPr>
              <a:spcAft>
                <a:spcPts val="600"/>
              </a:spcAft>
            </a:pPr>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Advantages: </a:t>
            </a:r>
          </a:p>
          <a:p>
            <a:pPr marL="914400" lvl="1" indent="-457200">
              <a:spcAft>
                <a:spcPts val="600"/>
              </a:spcAft>
              <a:buFont typeface="Arial" pitchFamily="34" charset="0"/>
              <a:buChar char="•"/>
            </a:pPr>
            <a:r>
              <a:rPr lang="en-US" sz="2400" dirty="0" smtClean="0">
                <a:latin typeface="Garamond" pitchFamily="18" charset="0"/>
              </a:rPr>
              <a:t>Faster; Strong joints;  safe process as non explosive.</a:t>
            </a:r>
          </a:p>
          <a:p>
            <a:pPr>
              <a:spcAft>
                <a:spcPts val="600"/>
              </a:spcAft>
            </a:pPr>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Disadvantages: </a:t>
            </a:r>
          </a:p>
          <a:p>
            <a:pPr marL="914400" lvl="1" indent="-457200">
              <a:spcAft>
                <a:spcPts val="600"/>
              </a:spcAft>
              <a:buFont typeface="Arial" pitchFamily="34" charset="0"/>
              <a:buChar char="•"/>
            </a:pPr>
            <a:r>
              <a:rPr lang="en-US" sz="2400" dirty="0" smtClean="0">
                <a:latin typeface="Garamond" pitchFamily="18" charset="0"/>
              </a:rPr>
              <a:t>Not suitable for thin sections.</a:t>
            </a:r>
          </a:p>
          <a:p>
            <a:pPr marL="914400" lvl="1" indent="-457200">
              <a:spcAft>
                <a:spcPts val="600"/>
              </a:spcAft>
              <a:buFont typeface="Arial" pitchFamily="34" charset="0"/>
              <a:buChar char="•"/>
            </a:pPr>
            <a:r>
              <a:rPr lang="en-US" sz="2400" dirty="0" smtClean="0">
                <a:latin typeface="Garamond" pitchFamily="18" charset="0"/>
              </a:rPr>
              <a:t>Complex process.</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533400" y="762000"/>
            <a:ext cx="7467600" cy="28315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0" fontAlgn="base" latinLnBrk="0" hangingPunct="0">
              <a:lnSpc>
                <a:spcPct val="100000"/>
              </a:lnSpc>
              <a:spcBef>
                <a:spcPct val="0"/>
              </a:spcBef>
              <a:spcAft>
                <a:spcPts val="600"/>
              </a:spcAft>
              <a:buClrTx/>
              <a:buSzTx/>
              <a:buFont typeface="Wingdings" pitchFamily="2" charset="2"/>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In this welding process, a high jet of electrons strikes at welding plates where its kinetic energy converts into heat energy. </a:t>
            </a:r>
          </a:p>
          <a:p>
            <a:pPr marL="457200" marR="0" lvl="0" indent="-457200" algn="just" defTabSz="914400" rtl="0" eaLnBrk="0" fontAlgn="base" latinLnBrk="0" hangingPunct="0">
              <a:lnSpc>
                <a:spcPct val="100000"/>
              </a:lnSpc>
              <a:spcBef>
                <a:spcPct val="0"/>
              </a:spcBef>
              <a:spcAft>
                <a:spcPts val="600"/>
              </a:spcAft>
              <a:buClrTx/>
              <a:buSzTx/>
              <a:buFont typeface="Wingdings" pitchFamily="2" charset="2"/>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This heat energy is sufficient to melt the work pieces and fuse them into one piece. </a:t>
            </a:r>
          </a:p>
          <a:p>
            <a:pPr marL="457200" marR="0" lvl="0" indent="-457200" algn="just" defTabSz="914400" rtl="0" eaLnBrk="0" fontAlgn="base" latinLnBrk="0" hangingPunct="0">
              <a:lnSpc>
                <a:spcPct val="100000"/>
              </a:lnSpc>
              <a:spcBef>
                <a:spcPct val="0"/>
              </a:spcBef>
              <a:spcAft>
                <a:spcPts val="600"/>
              </a:spcAft>
              <a:buClrTx/>
              <a:buSzTx/>
              <a:buFont typeface="Wingdings" pitchFamily="2" charset="2"/>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This whole process carried out in vacuum otherwise the electrons collides with air particles and loses its energy.</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p:txBody>
      </p:sp>
      <p:sp>
        <p:nvSpPr>
          <p:cNvPr id="3" name="Rectangle 2"/>
          <p:cNvSpPr/>
          <p:nvPr/>
        </p:nvSpPr>
        <p:spPr>
          <a:xfrm>
            <a:off x="2286000" y="381000"/>
            <a:ext cx="3568700" cy="461665"/>
          </a:xfrm>
          <a:prstGeom prst="rect">
            <a:avLst/>
          </a:prstGeom>
        </p:spPr>
        <p:txBody>
          <a:bodyPr wrap="square">
            <a:spAutoFit/>
          </a:bodyPr>
          <a:lstStyle/>
          <a:p>
            <a:pPr lvl="0" algn="just" fontAlgn="base">
              <a:spcBef>
                <a:spcPct val="0"/>
              </a:spcBef>
              <a:spcAft>
                <a:spcPct val="0"/>
              </a:spcAft>
            </a:pPr>
            <a:r>
              <a:rPr lang="en-US" sz="2400" b="1" dirty="0" smtClean="0">
                <a:solidFill>
                  <a:prstClr val="black"/>
                </a:solidFill>
                <a:latin typeface="Garamond" pitchFamily="18" charset="0"/>
                <a:ea typeface="Times New Roman" pitchFamily="18" charset="0"/>
                <a:cs typeface="Times New Roman" pitchFamily="18" charset="0"/>
              </a:rPr>
              <a:t>Electron Beam Welding </a:t>
            </a:r>
          </a:p>
        </p:txBody>
      </p:sp>
      <p:sp>
        <p:nvSpPr>
          <p:cNvPr id="4" name="Rectangle 1"/>
          <p:cNvSpPr>
            <a:spLocks noChangeArrowheads="1"/>
          </p:cNvSpPr>
          <p:nvPr/>
        </p:nvSpPr>
        <p:spPr bwMode="auto">
          <a:xfrm>
            <a:off x="609600" y="3657600"/>
            <a:ext cx="7467600" cy="2498079"/>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Principle:</a:t>
            </a:r>
            <a:endParaRPr kumimoji="0" lang="en-US" sz="2400" b="1" i="0" u="none" strike="noStrike" cap="none" normalizeH="0" baseline="0" dirty="0" smtClean="0">
              <a:ln>
                <a:noFill/>
              </a:ln>
              <a:solidFill>
                <a:srgbClr val="4F81BD"/>
              </a:solidFill>
              <a:effectLst/>
              <a:latin typeface="Garamond" pitchFamily="18" charset="0"/>
              <a:ea typeface="Times New Roman" pitchFamily="18" charset="0"/>
              <a:cs typeface="Gautami" pitchFamily="34" charset="0"/>
            </a:endParaRPr>
          </a:p>
          <a:p>
            <a:pPr marL="457200" marR="0" lvl="0" indent="-457200" algn="just" defTabSz="914400" rtl="0" eaLnBrk="0" fontAlgn="base" latinLnBrk="0" hangingPunct="0">
              <a:lnSpc>
                <a:spcPct val="100000"/>
              </a:lnSpc>
              <a:spcBef>
                <a:spcPct val="0"/>
              </a:spcBef>
              <a:spcAft>
                <a:spcPts val="600"/>
              </a:spcAft>
              <a:buClrTx/>
              <a:buSzTx/>
              <a:buFont typeface="Wingdings" pitchFamily="2" charset="2"/>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EBW uses kinetic energy of electrons to produce heat.</a:t>
            </a:r>
          </a:p>
          <a:p>
            <a:pPr marL="457200" marR="0" lvl="0" indent="-457200" algn="just" defTabSz="914400" rtl="0" eaLnBrk="0" fontAlgn="base" latinLnBrk="0" hangingPunct="0">
              <a:lnSpc>
                <a:spcPct val="100000"/>
              </a:lnSpc>
              <a:spcBef>
                <a:spcPct val="0"/>
              </a:spcBef>
              <a:spcAft>
                <a:spcPts val="600"/>
              </a:spcAft>
              <a:buClrTx/>
              <a:buSzTx/>
              <a:buFont typeface="Wingdings" pitchFamily="2" charset="2"/>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When a high jet of electrons strike at welding plates, its kinetic energy converts into heat energy. </a:t>
            </a:r>
          </a:p>
          <a:p>
            <a:pPr marL="457200" marR="0" lvl="0" indent="-457200" algn="just" defTabSz="914400" rtl="0" eaLnBrk="0" fontAlgn="base" latinLnBrk="0" hangingPunct="0">
              <a:lnSpc>
                <a:spcPct val="100000"/>
              </a:lnSpc>
              <a:spcBef>
                <a:spcPct val="0"/>
              </a:spcBef>
              <a:spcAft>
                <a:spcPts val="600"/>
              </a:spcAft>
              <a:buClrTx/>
              <a:buSzTx/>
              <a:buFont typeface="Wingdings" pitchFamily="2" charset="2"/>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This heat energy is sufficient to fuse two metal plates together to form a weld joint.</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304800" y="838200"/>
            <a:ext cx="8153400" cy="5883622"/>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1" i="1"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Power Supply:</a:t>
            </a:r>
            <a:endParaRPr kumimoji="0" lang="en-US" sz="2200" b="1" i="1" u="none" strike="noStrike" cap="none" normalizeH="0" baseline="0" dirty="0" smtClean="0">
              <a:ln>
                <a:noFill/>
              </a:ln>
              <a:solidFill>
                <a:srgbClr val="4F81BD"/>
              </a:solidFill>
              <a:effectLst/>
              <a:latin typeface="Garamond" pitchFamily="18" charset="0"/>
              <a:ea typeface="Times New Roman" pitchFamily="18" charset="0"/>
              <a:cs typeface="Gautam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Voltage ---- 	5 – 30 kV for low voltage equipment’s or for 			welding thin plates </a:t>
            </a:r>
          </a:p>
          <a:p>
            <a:pPr lvl="0" algn="just" eaLnBrk="0" fontAlgn="base" hangingPunct="0">
              <a:spcBef>
                <a:spcPct val="0"/>
              </a:spcBef>
              <a:spcAft>
                <a:spcPct val="0"/>
              </a:spcAf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		70 – 150 kV for high voltage equipment’s or for 		</a:t>
            </a:r>
            <a:r>
              <a:rPr lang="en-US" sz="2200" dirty="0" smtClean="0">
                <a:latin typeface="Garamond" pitchFamily="18" charset="0"/>
                <a:ea typeface="Times New Roman" pitchFamily="18" charset="0"/>
                <a:cs typeface="Gautami" pitchFamily="34" charset="0"/>
              </a:rPr>
              <a:t>welding</a:t>
            </a: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 thick plates.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1" i="1"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Electron Gun:</a:t>
            </a:r>
            <a:endParaRPr kumimoji="0" lang="en-US" sz="2200" b="1" i="1" u="none" strike="noStrike" cap="none" normalizeH="0" baseline="0" dirty="0" smtClean="0">
              <a:ln>
                <a:noFill/>
              </a:ln>
              <a:solidFill>
                <a:srgbClr val="4F81BD"/>
              </a:solidFill>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Arial" pitchFamily="34" charset="0"/>
              <a:buChar char="•"/>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It is a cathode tube (negative pole) which generates electrons, accelerate them and focus it on a spot. </a:t>
            </a:r>
          </a:p>
          <a:p>
            <a:pPr marL="914400" lvl="1" indent="-457200" algn="just" eaLnBrk="0" fontAlgn="base" hangingPunct="0">
              <a:spcBef>
                <a:spcPct val="0"/>
              </a:spcBef>
              <a:spcAft>
                <a:spcPct val="0"/>
              </a:spcAft>
              <a:buFont typeface="Arial" pitchFamily="34" charset="0"/>
              <a:buChar char="•"/>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Made by tungsten or tantalum alloys. </a:t>
            </a:r>
          </a:p>
          <a:p>
            <a:pPr lvl="0" algn="just" fontAlgn="base">
              <a:spcBef>
                <a:spcPct val="0"/>
              </a:spcBef>
              <a:spcAft>
                <a:spcPct val="0"/>
              </a:spcAf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The cathode filament heated up to 2500 0C for continuous emission of electrons.</a:t>
            </a:r>
            <a:r>
              <a:rPr lang="en-US" sz="2200" b="1" i="1" dirty="0" smtClean="0">
                <a:latin typeface="Garamond" pitchFamily="18" charset="0"/>
                <a:ea typeface="Times New Roman" pitchFamily="18" charset="0"/>
                <a:cs typeface="Gautami" pitchFamily="34" charset="0"/>
              </a:rPr>
              <a:t> </a:t>
            </a:r>
          </a:p>
          <a:p>
            <a:pPr lvl="0" algn="just" fontAlgn="base">
              <a:spcBef>
                <a:spcPct val="0"/>
              </a:spcBef>
              <a:spcAft>
                <a:spcPct val="0"/>
              </a:spcAft>
            </a:pPr>
            <a:endParaRPr lang="en-US" sz="2200" b="1" i="1" dirty="0" smtClean="0">
              <a:latin typeface="Garamond" pitchFamily="18" charset="0"/>
              <a:ea typeface="Times New Roman" pitchFamily="18" charset="0"/>
              <a:cs typeface="Gautami" pitchFamily="34" charset="0"/>
            </a:endParaRPr>
          </a:p>
          <a:p>
            <a:pPr lvl="0" algn="just" fontAlgn="base">
              <a:spcBef>
                <a:spcPct val="0"/>
              </a:spcBef>
              <a:spcAft>
                <a:spcPct val="0"/>
              </a:spcAft>
            </a:pPr>
            <a:r>
              <a:rPr lang="en-US" sz="2200" b="1" i="1" dirty="0" smtClean="0">
                <a:latin typeface="Garamond" pitchFamily="18" charset="0"/>
                <a:ea typeface="Times New Roman" pitchFamily="18" charset="0"/>
                <a:cs typeface="Gautami" pitchFamily="34" charset="0"/>
              </a:rPr>
              <a:t>Anode:</a:t>
            </a:r>
          </a:p>
          <a:p>
            <a:pPr marL="914400" lvl="1" indent="-457200" algn="just" eaLnBrk="0" fontAlgn="base" hangingPunct="0">
              <a:spcBef>
                <a:spcPct val="0"/>
              </a:spcBef>
              <a:spcAft>
                <a:spcPct val="0"/>
              </a:spcAft>
              <a:buFont typeface="Arial" pitchFamily="34" charset="0"/>
              <a:buChar char="•"/>
            </a:pPr>
            <a:r>
              <a:rPr lang="en-US" sz="2200" dirty="0" smtClean="0">
                <a:latin typeface="Garamond" pitchFamily="18" charset="0"/>
                <a:ea typeface="Times New Roman" pitchFamily="18" charset="0"/>
                <a:cs typeface="Gautami" pitchFamily="34" charset="0"/>
              </a:rPr>
              <a:t>Positive pole which is just after the electron gun. </a:t>
            </a:r>
          </a:p>
          <a:p>
            <a:pPr marL="914400" lvl="1" indent="-457200" algn="just" eaLnBrk="0" fontAlgn="base" hangingPunct="0">
              <a:spcBef>
                <a:spcPct val="0"/>
              </a:spcBef>
              <a:spcAft>
                <a:spcPct val="0"/>
              </a:spcAft>
              <a:buFont typeface="Arial" pitchFamily="34" charset="0"/>
              <a:buChar char="•"/>
            </a:pPr>
            <a:r>
              <a:rPr lang="en-US" sz="2200" dirty="0" smtClean="0">
                <a:latin typeface="Garamond" pitchFamily="18" charset="0"/>
                <a:ea typeface="Times New Roman" pitchFamily="18" charset="0"/>
                <a:cs typeface="Gautami" pitchFamily="34" charset="0"/>
              </a:rPr>
              <a:t>Main function is to attract negative charge, (in this case electron) provide them a path and don’t allow them to diverge from its path.</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p:txBody>
      </p:sp>
      <p:sp>
        <p:nvSpPr>
          <p:cNvPr id="3" name="Rectangle 2"/>
          <p:cNvSpPr/>
          <p:nvPr/>
        </p:nvSpPr>
        <p:spPr>
          <a:xfrm>
            <a:off x="304800" y="381000"/>
            <a:ext cx="1749197" cy="461665"/>
          </a:xfrm>
          <a:prstGeom prst="rect">
            <a:avLst/>
          </a:prstGeom>
        </p:spPr>
        <p:txBody>
          <a:bodyPr wrap="none">
            <a:spAutoFit/>
          </a:bodyPr>
          <a:lstStyle/>
          <a:p>
            <a:pPr lvl="0" algn="just" fontAlgn="base">
              <a:spcBef>
                <a:spcPct val="0"/>
              </a:spcBef>
              <a:spcAft>
                <a:spcPct val="0"/>
              </a:spcAft>
            </a:pPr>
            <a:r>
              <a:rPr lang="en-US" sz="2400" b="1" dirty="0" smtClean="0">
                <a:solidFill>
                  <a:prstClr val="black"/>
                </a:solidFill>
                <a:latin typeface="Garamond" pitchFamily="18" charset="0"/>
                <a:ea typeface="Times New Roman" pitchFamily="18" charset="0"/>
                <a:cs typeface="Gautami" pitchFamily="34" charset="0"/>
              </a:rPr>
              <a:t>Equipment:</a:t>
            </a:r>
            <a:endParaRPr lang="en-US" sz="2400" b="1" dirty="0" smtClean="0">
              <a:solidFill>
                <a:srgbClr val="4F81BD"/>
              </a:solidFill>
              <a:latin typeface="Garamond" pitchFamily="18" charset="0"/>
              <a:ea typeface="Times New Roman" pitchFamily="18" charset="0"/>
              <a:cs typeface="Gautam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381000" y="228600"/>
            <a:ext cx="8229600" cy="5914399"/>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lvl="0" algn="just" eaLnBrk="0" fontAlgn="base" hangingPunct="0">
              <a:spcBef>
                <a:spcPct val="0"/>
              </a:spcBef>
              <a:spcAft>
                <a:spcPct val="0"/>
              </a:spcAft>
            </a:pPr>
            <a:r>
              <a:rPr lang="en-US" sz="2200" b="1" i="1" dirty="0" smtClean="0">
                <a:latin typeface="Garamond" pitchFamily="18" charset="0"/>
                <a:ea typeface="Times New Roman" pitchFamily="18" charset="0"/>
                <a:cs typeface="Gautami" pitchFamily="34" charset="0"/>
              </a:rPr>
              <a:t>Magnetic Lenses:</a:t>
            </a:r>
          </a:p>
          <a:p>
            <a:pPr marL="914400" lvl="1" indent="-457200" algn="just" eaLnBrk="0" fontAlgn="base" hangingPunct="0">
              <a:spcBef>
                <a:spcPct val="0"/>
              </a:spcBef>
              <a:spcAft>
                <a:spcPct val="0"/>
              </a:spcAft>
              <a:buFont typeface="Arial" pitchFamily="34" charset="0"/>
              <a:buChar char="•"/>
            </a:pPr>
            <a:r>
              <a:rPr lang="en-US" sz="2200" dirty="0" smtClean="0">
                <a:latin typeface="Garamond" pitchFamily="18" charset="0"/>
                <a:ea typeface="Times New Roman" pitchFamily="18" charset="0"/>
                <a:cs typeface="Gautami" pitchFamily="34" charset="0"/>
              </a:rPr>
              <a:t>Allows only convergent electrons to pass. They absorb all low energy and divergent electrons, and provide a high intense electron beam.</a:t>
            </a:r>
            <a:endParaRPr lang="en-US" sz="2200" dirty="0" smtClean="0">
              <a:latin typeface="Garamond" pitchFamily="18"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1" i="1" u="none" strike="noStrike" cap="none" normalizeH="0" baseline="0" dirty="0" smtClean="0">
                <a:ln>
                  <a:noFill/>
                </a:ln>
                <a:effectLst/>
                <a:latin typeface="Garamond" pitchFamily="18" charset="0"/>
                <a:ea typeface="Times New Roman" pitchFamily="18" charset="0"/>
                <a:cs typeface="Gautami" pitchFamily="34" charset="0"/>
              </a:rPr>
              <a:t>Electromagnetic lens</a:t>
            </a:r>
          </a:p>
          <a:p>
            <a:pPr marL="914400" lvl="1" indent="-457200" algn="just" eaLnBrk="0" fontAlgn="base" hangingPunct="0">
              <a:spcBef>
                <a:spcPct val="0"/>
              </a:spcBef>
              <a:spcAft>
                <a:spcPct val="0"/>
              </a:spcAft>
              <a:buFont typeface="Arial" pitchFamily="34" charset="0"/>
              <a:buChar char="•"/>
            </a:pPr>
            <a:r>
              <a:rPr kumimoji="0" lang="en-US" sz="2200" b="0" i="0" u="none" strike="noStrike" cap="none" normalizeH="0" baseline="0" dirty="0" smtClean="0">
                <a:ln>
                  <a:noFill/>
                </a:ln>
                <a:effectLst/>
                <a:latin typeface="Garamond" pitchFamily="18" charset="0"/>
                <a:ea typeface="Times New Roman" pitchFamily="18" charset="0"/>
                <a:cs typeface="Gautami" pitchFamily="34" charset="0"/>
              </a:rPr>
              <a:t>Used to focus the electron beam on work piece.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200" b="0" i="0" u="none" strike="noStrike" cap="none" normalizeH="0" baseline="0" dirty="0" smtClean="0">
              <a:ln>
                <a:noFill/>
              </a:ln>
              <a:effectLst/>
              <a:latin typeface="Garamond" pitchFamily="18" charset="0"/>
              <a:ea typeface="Times New Roman" pitchFamily="18" charset="0"/>
              <a:cs typeface="Gautami" pitchFamily="34" charset="0"/>
            </a:endParaRPr>
          </a:p>
          <a:p>
            <a:pPr lvl="0" algn="just" eaLnBrk="0" fontAlgn="base" hangingPunct="0">
              <a:spcBef>
                <a:spcPct val="0"/>
              </a:spcBef>
              <a:spcAft>
                <a:spcPct val="0"/>
              </a:spcAft>
            </a:pPr>
            <a:r>
              <a:rPr kumimoji="0" lang="en-US" sz="2200" b="0" i="0" u="none" strike="noStrike" cap="none" normalizeH="0" baseline="0" dirty="0" smtClean="0">
                <a:ln>
                  <a:noFill/>
                </a:ln>
                <a:effectLst/>
                <a:latin typeface="Garamond" pitchFamily="18" charset="0"/>
                <a:ea typeface="Times New Roman" pitchFamily="18" charset="0"/>
                <a:cs typeface="Gautami" pitchFamily="34" charset="0"/>
              </a:rPr>
              <a:t>D</a:t>
            </a:r>
            <a:r>
              <a:rPr lang="en-US" sz="2200" b="1" i="1" dirty="0" smtClean="0">
                <a:latin typeface="Garamond" pitchFamily="18" charset="0"/>
                <a:ea typeface="Times New Roman" pitchFamily="18" charset="0"/>
                <a:cs typeface="Gautami" pitchFamily="34" charset="0"/>
              </a:rPr>
              <a:t>eflection coil: </a:t>
            </a:r>
          </a:p>
          <a:p>
            <a:pPr marL="914400" lvl="1" indent="-457200" algn="just" eaLnBrk="0" fontAlgn="base" hangingPunct="0">
              <a:spcBef>
                <a:spcPct val="0"/>
              </a:spcBef>
              <a:spcAft>
                <a:spcPct val="0"/>
              </a:spcAft>
              <a:buFont typeface="Arial" pitchFamily="34" charset="0"/>
              <a:buChar char="•"/>
            </a:pPr>
            <a:r>
              <a:rPr kumimoji="0" lang="en-US" sz="2200" b="0" i="0" u="none" strike="noStrike" cap="none" normalizeH="0" baseline="0" dirty="0" smtClean="0">
                <a:ln>
                  <a:noFill/>
                </a:ln>
                <a:effectLst/>
                <a:latin typeface="Garamond" pitchFamily="18" charset="0"/>
                <a:ea typeface="Times New Roman" pitchFamily="18" charset="0"/>
                <a:cs typeface="Gautami" pitchFamily="34" charset="0"/>
              </a:rPr>
              <a:t>Deflect the beam at required weld area. </a:t>
            </a:r>
          </a:p>
          <a:p>
            <a:pPr lvl="0" algn="just" eaLnBrk="0" fontAlgn="base" hangingPunct="0">
              <a:spcBef>
                <a:spcPct val="0"/>
              </a:spcBef>
              <a:spcAft>
                <a:spcPct val="0"/>
              </a:spcAft>
            </a:pPr>
            <a:endParaRPr kumimoji="0" lang="en-US" sz="2200" b="0" i="0" u="none" strike="noStrike" cap="none" normalizeH="0" baseline="0" dirty="0" smtClean="0">
              <a:ln>
                <a:noFill/>
              </a:ln>
              <a:effectLst/>
              <a:latin typeface="Garamond" pitchFamily="18"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1" i="1" u="none" strike="noStrike" cap="none" normalizeH="0" baseline="0" dirty="0" smtClean="0">
                <a:ln>
                  <a:noFill/>
                </a:ln>
                <a:effectLst/>
                <a:latin typeface="Garamond" pitchFamily="18" charset="0"/>
                <a:ea typeface="Times New Roman" pitchFamily="18" charset="0"/>
                <a:cs typeface="Gautami" pitchFamily="34" charset="0"/>
              </a:rPr>
              <a:t>Work holding device:</a:t>
            </a:r>
          </a:p>
          <a:p>
            <a:pPr marL="914400" lvl="1" indent="-457200" algn="just" eaLnBrk="0" fontAlgn="base" hangingPunct="0">
              <a:spcBef>
                <a:spcPct val="0"/>
              </a:spcBef>
              <a:spcAft>
                <a:spcPct val="0"/>
              </a:spcAft>
              <a:buFont typeface="Arial" pitchFamily="34" charset="0"/>
              <a:buChar char="•"/>
            </a:pPr>
            <a:r>
              <a:rPr kumimoji="0" lang="en-US" sz="2200" b="0" i="0" u="none" strike="noStrike" cap="none" normalizeH="0" baseline="0" dirty="0" smtClean="0">
                <a:ln>
                  <a:noFill/>
                </a:ln>
                <a:effectLst/>
                <a:latin typeface="Garamond" pitchFamily="18" charset="0"/>
                <a:ea typeface="Times New Roman" pitchFamily="18" charset="0"/>
                <a:cs typeface="Gautami" pitchFamily="34" charset="0"/>
              </a:rPr>
              <a:t>Uses CNC table to hold work piece which can move in all three direction.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200" b="0" i="0" u="none" strike="noStrike" cap="none" normalizeH="0" baseline="0" dirty="0" smtClean="0">
              <a:ln>
                <a:noFill/>
              </a:ln>
              <a:effectLst/>
              <a:latin typeface="Garamond" pitchFamily="18"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1" i="1" u="none" strike="noStrike" cap="none" normalizeH="0" baseline="0" dirty="0" smtClean="0">
                <a:ln>
                  <a:noFill/>
                </a:ln>
                <a:effectLst/>
                <a:latin typeface="Garamond" pitchFamily="18" charset="0"/>
                <a:ea typeface="Times New Roman" pitchFamily="18" charset="0"/>
                <a:cs typeface="Gautami" pitchFamily="34" charset="0"/>
              </a:rPr>
              <a:t>Vacuum Chamber: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effectLst/>
                <a:latin typeface="Garamond" pitchFamily="18" charset="0"/>
                <a:ea typeface="Times New Roman" pitchFamily="18" charset="0"/>
                <a:cs typeface="Gautami" pitchFamily="34" charset="0"/>
              </a:rPr>
              <a:t>Vacuum is created by mechanical or electric driven pump. The pressure ranges in vacuum </a:t>
            </a:r>
            <a:r>
              <a:rPr kumimoji="0" lang="en-US" sz="2400" b="0" i="0" u="none" strike="noStrike" cap="none" normalizeH="0" baseline="0" dirty="0" smtClean="0">
                <a:ln>
                  <a:noFill/>
                </a:ln>
                <a:effectLst/>
                <a:latin typeface="Garamond" pitchFamily="18" charset="0"/>
                <a:ea typeface="Times New Roman" pitchFamily="18" charset="0"/>
                <a:cs typeface="Gautami" pitchFamily="34" charset="0"/>
              </a:rPr>
              <a:t>chamber is about 0.1 to 10 Pa.</a:t>
            </a:r>
            <a:endParaRPr kumimoji="0" lang="en-US" sz="2400" b="0" i="0" u="none" strike="noStrike" cap="none" normalizeH="0" baseline="0" dirty="0" smtClean="0">
              <a:ln>
                <a:noFill/>
              </a:ln>
              <a:effectLst/>
              <a:latin typeface="Garamond" pitchFamily="18"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04800"/>
            <a:ext cx="7848600" cy="1723549"/>
          </a:xfrm>
          <a:prstGeom prst="rect">
            <a:avLst/>
          </a:prstGeom>
        </p:spPr>
        <p:txBody>
          <a:bodyPr wrap="square">
            <a:spAutoFit/>
          </a:bodyPr>
          <a:lstStyle/>
          <a:p>
            <a:pPr algn="just">
              <a:spcAft>
                <a:spcPts val="600"/>
              </a:spcAft>
            </a:pPr>
            <a:r>
              <a:rPr lang="en-US" sz="2400" dirty="0" smtClean="0">
                <a:latin typeface="Garamond" pitchFamily="18" charset="0"/>
              </a:rPr>
              <a:t>This constriction increases the heat contained per unit volume of the plasma arc .</a:t>
            </a:r>
          </a:p>
          <a:p>
            <a:pPr algn="just">
              <a:spcAft>
                <a:spcPts val="600"/>
              </a:spcAft>
            </a:pPr>
            <a:r>
              <a:rPr lang="en-US" sz="2400" dirty="0" smtClean="0">
                <a:latin typeface="Garamond" pitchFamily="18" charset="0"/>
              </a:rPr>
              <a:t>Temperature ----- approx. 11000 </a:t>
            </a:r>
            <a:r>
              <a:rPr lang="en-US" sz="2400" baseline="30000" dirty="0" smtClean="0">
                <a:latin typeface="Garamond" pitchFamily="18" charset="0"/>
              </a:rPr>
              <a:t>0</a:t>
            </a:r>
            <a:r>
              <a:rPr lang="en-US" sz="2400" dirty="0" smtClean="0">
                <a:latin typeface="Garamond" pitchFamily="18" charset="0"/>
              </a:rPr>
              <a:t>C to 20000 </a:t>
            </a:r>
            <a:r>
              <a:rPr lang="en-US" sz="2400" baseline="30000" dirty="0" smtClean="0">
                <a:latin typeface="Garamond" pitchFamily="18" charset="0"/>
              </a:rPr>
              <a:t>0</a:t>
            </a:r>
            <a:r>
              <a:rPr lang="en-US" sz="2400" dirty="0" smtClean="0">
                <a:latin typeface="Garamond" pitchFamily="18" charset="0"/>
              </a:rPr>
              <a:t>C </a:t>
            </a:r>
          </a:p>
          <a:p>
            <a:pPr algn="just">
              <a:spcAft>
                <a:spcPts val="600"/>
              </a:spcAft>
            </a:pPr>
            <a:r>
              <a:rPr lang="en-US" sz="2400" dirty="0" smtClean="0">
                <a:latin typeface="Garamond" pitchFamily="18" charset="0"/>
              </a:rPr>
              <a:t>Filler Material------added (if required)</a:t>
            </a:r>
            <a:endParaRPr lang="en-US" sz="2400" dirty="0">
              <a:latin typeface="Garamond" pitchFamily="18" charset="0"/>
            </a:endParaRPr>
          </a:p>
        </p:txBody>
      </p:sp>
      <p:sp>
        <p:nvSpPr>
          <p:cNvPr id="3" name="Rectangle 2"/>
          <p:cNvSpPr/>
          <p:nvPr/>
        </p:nvSpPr>
        <p:spPr>
          <a:xfrm>
            <a:off x="381000" y="2209800"/>
            <a:ext cx="8077200" cy="4154984"/>
          </a:xfrm>
          <a:prstGeom prst="rect">
            <a:avLst/>
          </a:prstGeom>
        </p:spPr>
        <p:txBody>
          <a:bodyPr wrap="square">
            <a:spAutoFit/>
          </a:bodyPr>
          <a:lstStyle/>
          <a:p>
            <a:pPr algn="just"/>
            <a:r>
              <a:rPr lang="en-US" sz="2400" dirty="0" smtClean="0">
                <a:latin typeface="Garamond" pitchFamily="18" charset="0"/>
              </a:rPr>
              <a:t>The plasma gas itself is not sufficient to protect /shield the weld metal. Hence inert gases allowed to pass through outer nozzle surrounding the inner nozzle.</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Shielding gases:  Argon, Helium or mixture of Argon and Helium.</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Power source:   DCEN</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Welding is done by </a:t>
            </a:r>
            <a:r>
              <a:rPr lang="en-US" sz="2400" dirty="0" smtClean="0">
                <a:solidFill>
                  <a:srgbClr val="FF0000"/>
                </a:solidFill>
                <a:latin typeface="Garamond" pitchFamily="18" charset="0"/>
              </a:rPr>
              <a:t>keyhole method</a:t>
            </a:r>
            <a:r>
              <a:rPr lang="en-US" sz="2400" dirty="0" smtClean="0">
                <a:latin typeface="Garamond" pitchFamily="18" charset="0"/>
              </a:rPr>
              <a:t>.</a:t>
            </a:r>
          </a:p>
          <a:p>
            <a:pPr algn="just"/>
            <a:r>
              <a:rPr lang="en-US" sz="2400" dirty="0" smtClean="0">
                <a:latin typeface="Garamond" pitchFamily="18" charset="0"/>
              </a:rPr>
              <a:t>(The plate is burnt through the section forming a whole and then metal filled with forward movement).</a:t>
            </a: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57200" y="228600"/>
            <a:ext cx="8382000" cy="6283731"/>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20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Working:</a:t>
            </a:r>
            <a:endParaRPr kumimoji="0" lang="en-US" sz="2000" b="1" i="0" u="none" strike="noStrike" cap="none" normalizeH="0" baseline="0" dirty="0" smtClean="0">
              <a:ln>
                <a:noFill/>
              </a:ln>
              <a:solidFill>
                <a:srgbClr val="4F81BD"/>
              </a:solidFill>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Electron gun</a:t>
            </a:r>
            <a:r>
              <a:rPr kumimoji="0" lang="en-US" sz="2000" b="0" i="0" u="none" strike="noStrike" cap="none" normalizeH="0" dirty="0" smtClean="0">
                <a:ln>
                  <a:noFill/>
                </a:ln>
                <a:solidFill>
                  <a:schemeClr val="tx1"/>
                </a:solidFill>
                <a:effectLst/>
                <a:latin typeface="Garamond" pitchFamily="18" charset="0"/>
                <a:ea typeface="Times New Roman" pitchFamily="18" charset="0"/>
                <a:cs typeface="Gautami" pitchFamily="34" charset="0"/>
              </a:rPr>
              <a:t> (</a:t>
            </a: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cathode), produces electrons which move towards anode.</a:t>
            </a:r>
          </a:p>
          <a:p>
            <a:pPr marL="914400" lvl="1" indent="-457200" algn="just" eaLnBrk="0" fontAlgn="base" hangingPunct="0">
              <a:spcBef>
                <a:spcPct val="0"/>
              </a:spcBef>
              <a:spcAft>
                <a:spcPct val="0"/>
              </a:spcAft>
              <a:buFont typeface="Wingdings" pitchFamily="2" charset="2"/>
              <a:buChar char="§"/>
            </a:pPr>
            <a:endPar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Anode accelerates the electrons and form a electron jet which is further move towards magnetic lenses.</a:t>
            </a:r>
          </a:p>
          <a:p>
            <a:pPr marL="914400" lvl="1" indent="-457200" algn="just" eaLnBrk="0" fontAlgn="base" hangingPunct="0">
              <a:spcBef>
                <a:spcPct val="0"/>
              </a:spcBef>
              <a:spcAft>
                <a:spcPct val="0"/>
              </a:spcAft>
              <a:buFont typeface="Wingdings" pitchFamily="2" charset="2"/>
              <a:buChar char="§"/>
            </a:pPr>
            <a:endPar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The magnetic lenses are a series of lenses which are used to absorb low energy electrons and does not allow to divergent electron to passes through it. It provides a high intense electron jet.</a:t>
            </a:r>
          </a:p>
          <a:p>
            <a:pPr marL="914400" lvl="1" indent="-457200" algn="just" eaLnBrk="0" fontAlgn="base" hangingPunct="0">
              <a:spcBef>
                <a:spcPct val="0"/>
              </a:spcBef>
              <a:spcAft>
                <a:spcPct val="0"/>
              </a:spcAft>
              <a:buFont typeface="Wingdings" pitchFamily="2" charset="2"/>
              <a:buChar char="§"/>
            </a:pPr>
            <a:endPar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The electron beam passes through electromagnetic lens and defecting coil which are used to focus and deflect the electron beam at the required spot. </a:t>
            </a:r>
          </a:p>
          <a:p>
            <a:pPr marL="914400" lvl="1" indent="-457200" algn="just" eaLnBrk="0" fontAlgn="base" hangingPunct="0">
              <a:spcBef>
                <a:spcPct val="0"/>
              </a:spcBef>
              <a:spcAft>
                <a:spcPct val="0"/>
              </a:spcAft>
              <a:buFont typeface="Wingdings" pitchFamily="2" charset="2"/>
              <a:buChar char="§"/>
            </a:pPr>
            <a:endPar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This unit direct high velocity electron beam to the weld cavity where its kinetic energy converts into heat energy due to collision. </a:t>
            </a:r>
          </a:p>
          <a:p>
            <a:pPr marL="914400" lvl="1" indent="-457200" algn="just" eaLnBrk="0" fontAlgn="base" hangingPunct="0">
              <a:spcBef>
                <a:spcPct val="0"/>
              </a:spcBef>
              <a:spcAft>
                <a:spcPct val="0"/>
              </a:spcAft>
              <a:buFont typeface="Wingdings" pitchFamily="2" charset="2"/>
              <a:buChar char="§"/>
            </a:pPr>
            <a:endPar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This heat energy is used to create weld by fusion. </a:t>
            </a:r>
          </a:p>
          <a:p>
            <a:pPr marL="914400" lvl="1" indent="-457200" algn="just" eaLnBrk="0" fontAlgn="base" hangingPunct="0">
              <a:spcBef>
                <a:spcPct val="0"/>
              </a:spcBef>
              <a:spcAft>
                <a:spcPct val="0"/>
              </a:spcAft>
              <a:buFont typeface="Wingdings" pitchFamily="2" charset="2"/>
              <a:buChar char="§"/>
            </a:pPr>
            <a:endPar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This whole welding process carried out in a vacuum chamber otherwise the electrons collides with air particle in the way and loses its energy.</a:t>
            </a:r>
            <a:endParaRPr kumimoji="0" lang="en-US" sz="2000" b="0" i="0" u="none" strike="noStrike" cap="none" normalizeH="0" baseline="0" dirty="0" smtClean="0">
              <a:ln>
                <a:noFill/>
              </a:ln>
              <a:solidFill>
                <a:schemeClr val="tx1"/>
              </a:solidFill>
              <a:effectLst/>
              <a:latin typeface="Garamond" pitchFamily="18"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304800" y="381000"/>
            <a:ext cx="6934200" cy="3821519"/>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2000" b="1" i="0" u="none" strike="noStrike" cap="none" normalizeH="0" baseline="0" dirty="0" smtClean="0">
                <a:ln>
                  <a:noFill/>
                </a:ln>
                <a:effectLst/>
                <a:latin typeface="Garamond" pitchFamily="18" charset="0"/>
                <a:ea typeface="Times New Roman" pitchFamily="18" charset="0"/>
                <a:cs typeface="Gautami" pitchFamily="34" charset="0"/>
              </a:rPr>
              <a:t>Application:</a:t>
            </a:r>
          </a:p>
          <a:p>
            <a:pPr marL="0" marR="0" lvl="0" indent="0" algn="just" defTabSz="914400" rtl="0" eaLnBrk="1" fontAlgn="base" latinLnBrk="0" hangingPunct="1">
              <a:lnSpc>
                <a:spcPct val="100000"/>
              </a:lnSpc>
              <a:spcBef>
                <a:spcPct val="0"/>
              </a:spcBef>
              <a:spcAft>
                <a:spcPct val="0"/>
              </a:spcAft>
              <a:buClrTx/>
              <a:buSzTx/>
              <a:tabLst/>
            </a:pPr>
            <a:endParaRPr kumimoji="0" lang="en-US" sz="2000" b="1" i="0" u="none" strike="noStrike" cap="none" normalizeH="0" baseline="0" dirty="0" smtClean="0">
              <a:ln>
                <a:noFill/>
              </a:ln>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effectLst/>
                <a:latin typeface="Garamond" pitchFamily="18" charset="0"/>
                <a:ea typeface="Times New Roman" pitchFamily="18" charset="0"/>
                <a:cs typeface="Gautami" pitchFamily="34" charset="0"/>
              </a:rPr>
              <a:t>Used in aerospace and marine industries for structural</a:t>
            </a:r>
            <a:r>
              <a:rPr kumimoji="0" lang="en-US" sz="2000" b="0" i="0" u="none" strike="noStrike" cap="none" normalizeH="0" dirty="0" smtClean="0">
                <a:ln>
                  <a:noFill/>
                </a:ln>
                <a:effectLst/>
                <a:latin typeface="Garamond" pitchFamily="18" charset="0"/>
                <a:ea typeface="Times New Roman" pitchFamily="18" charset="0"/>
                <a:cs typeface="Gautami" pitchFamily="34" charset="0"/>
              </a:rPr>
              <a:t> </a:t>
            </a:r>
            <a:r>
              <a:rPr kumimoji="0" lang="en-US" sz="2000" b="0" i="0" u="none" strike="noStrike" cap="none" normalizeH="0" baseline="0" dirty="0" smtClean="0">
                <a:ln>
                  <a:noFill/>
                </a:ln>
                <a:effectLst/>
                <a:latin typeface="Garamond" pitchFamily="18" charset="0"/>
                <a:ea typeface="Times New Roman" pitchFamily="18" charset="0"/>
                <a:cs typeface="Gautami" pitchFamily="34" charset="0"/>
              </a:rPr>
              <a:t>work.</a:t>
            </a:r>
          </a:p>
          <a:p>
            <a:pPr marL="914400" lvl="1" indent="-457200" algn="just" eaLnBrk="0" fontAlgn="base" hangingPunct="0">
              <a:spcBef>
                <a:spcPct val="0"/>
              </a:spcBef>
              <a:spcAft>
                <a:spcPct val="0"/>
              </a:spcAft>
              <a:buFont typeface="Wingdings" pitchFamily="2" charset="2"/>
              <a:buChar char="§"/>
            </a:pPr>
            <a:endParaRPr kumimoji="0" lang="en-US" sz="2000" b="0" i="0" u="none" strike="noStrike" cap="none" normalizeH="0" baseline="0" dirty="0" smtClean="0">
              <a:ln>
                <a:noFill/>
              </a:ln>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effectLst/>
                <a:latin typeface="Garamond" pitchFamily="18" charset="0"/>
                <a:ea typeface="Times New Roman" pitchFamily="18" charset="0"/>
                <a:cs typeface="Gautami" pitchFamily="34" charset="0"/>
              </a:rPr>
              <a:t>Used to join titanium and its alloy.</a:t>
            </a:r>
          </a:p>
          <a:p>
            <a:pPr marL="914400" lvl="1" indent="-457200" algn="just" eaLnBrk="0" fontAlgn="base" hangingPunct="0">
              <a:spcBef>
                <a:spcPct val="0"/>
              </a:spcBef>
              <a:spcAft>
                <a:spcPct val="0"/>
              </a:spcAft>
              <a:buFont typeface="Wingdings" pitchFamily="2" charset="2"/>
              <a:buChar char="§"/>
            </a:pPr>
            <a:endParaRPr kumimoji="0" lang="en-US" sz="2000" b="0" i="0" u="none" strike="noStrike" cap="none" normalizeH="0" baseline="0" dirty="0" smtClean="0">
              <a:ln>
                <a:noFill/>
              </a:ln>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effectLst/>
                <a:latin typeface="Garamond" pitchFamily="18" charset="0"/>
                <a:ea typeface="Times New Roman" pitchFamily="18" charset="0"/>
                <a:cs typeface="Gautami" pitchFamily="34" charset="0"/>
              </a:rPr>
              <a:t>Widely used to join gears, transmission system, turbocharger</a:t>
            </a:r>
            <a:r>
              <a:rPr kumimoji="0" lang="en-US" sz="2000" b="0" i="0" u="none" strike="noStrike" cap="none" normalizeH="0" dirty="0" smtClean="0">
                <a:ln>
                  <a:noFill/>
                </a:ln>
                <a:effectLst/>
                <a:latin typeface="Garamond" pitchFamily="18" charset="0"/>
                <a:ea typeface="Times New Roman" pitchFamily="18" charset="0"/>
                <a:cs typeface="Gautami" pitchFamily="34" charset="0"/>
              </a:rPr>
              <a:t> etc.</a:t>
            </a:r>
            <a:r>
              <a:rPr kumimoji="0" lang="en-US" sz="2000" b="0" i="0" u="none" strike="noStrike" cap="none" normalizeH="0" baseline="0" dirty="0" smtClean="0">
                <a:ln>
                  <a:noFill/>
                </a:ln>
                <a:effectLst/>
                <a:latin typeface="Garamond" pitchFamily="18" charset="0"/>
                <a:ea typeface="Times New Roman" pitchFamily="18" charset="0"/>
                <a:cs typeface="Gautami" pitchFamily="34" charset="0"/>
              </a:rPr>
              <a:t> in automobile industries.</a:t>
            </a:r>
          </a:p>
          <a:p>
            <a:pPr marL="914400" lvl="1" indent="-457200" algn="just" eaLnBrk="0" fontAlgn="base" hangingPunct="0">
              <a:spcBef>
                <a:spcPct val="0"/>
              </a:spcBef>
              <a:spcAft>
                <a:spcPct val="0"/>
              </a:spcAft>
              <a:buFont typeface="Wingdings" pitchFamily="2" charset="2"/>
              <a:buChar char="§"/>
            </a:pPr>
            <a:endParaRPr kumimoji="0" lang="en-US" sz="2000" b="0" i="0" u="none" strike="noStrike" cap="none" normalizeH="0" baseline="0" dirty="0" smtClean="0">
              <a:ln>
                <a:noFill/>
              </a:ln>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effectLst/>
                <a:latin typeface="Garamond" pitchFamily="18" charset="0"/>
                <a:ea typeface="Times New Roman" pitchFamily="18" charset="0"/>
                <a:cs typeface="Gautami" pitchFamily="34" charset="0"/>
              </a:rPr>
              <a:t>To weld electronic connectors in electronic industries.</a:t>
            </a:r>
          </a:p>
          <a:p>
            <a:pPr marL="914400" lvl="1" indent="-457200" algn="just" eaLnBrk="0" fontAlgn="base" hangingPunct="0">
              <a:spcBef>
                <a:spcPct val="0"/>
              </a:spcBef>
              <a:spcAft>
                <a:spcPct val="0"/>
              </a:spcAft>
              <a:buFont typeface="Wingdings" pitchFamily="2" charset="2"/>
              <a:buChar char="§"/>
            </a:pPr>
            <a:endParaRPr kumimoji="0" lang="en-US" sz="2000" b="0" i="0" u="none" strike="noStrike" cap="none" normalizeH="0" baseline="0" dirty="0" smtClean="0">
              <a:ln>
                <a:noFill/>
              </a:ln>
              <a:effectLst/>
              <a:latin typeface="Garamond" pitchFamily="18" charset="0"/>
              <a:ea typeface="Times New Roman" pitchFamily="18" charset="0"/>
              <a:cs typeface="Gautami" pitchFamily="34" charset="0"/>
            </a:endParaRPr>
          </a:p>
          <a:p>
            <a:pPr marL="914400" lvl="1" indent="-457200" algn="just" eaLnBrk="0" fontAlgn="base" hangingPunct="0">
              <a:spcBef>
                <a:spcPct val="0"/>
              </a:spcBef>
              <a:spcAft>
                <a:spcPct val="0"/>
              </a:spcAft>
              <a:buFont typeface="Wingdings" pitchFamily="2" charset="2"/>
              <a:buChar char="§"/>
            </a:pPr>
            <a:r>
              <a:rPr kumimoji="0" lang="en-US" sz="2000" b="0" i="0" u="none" strike="noStrike" cap="none" normalizeH="0" baseline="0" dirty="0" smtClean="0">
                <a:ln>
                  <a:noFill/>
                </a:ln>
                <a:effectLst/>
                <a:latin typeface="Garamond" pitchFamily="18" charset="0"/>
                <a:ea typeface="Times New Roman" pitchFamily="18" charset="0"/>
                <a:cs typeface="Gautami" pitchFamily="34" charset="0"/>
              </a:rPr>
              <a:t>Used in nuclear reactors and in medical industries.</a:t>
            </a:r>
            <a:endParaRPr kumimoji="0" lang="en-US" sz="2000" b="0" i="0" u="none" strike="noStrike" cap="none" normalizeH="0" baseline="0" dirty="0" smtClean="0">
              <a:ln>
                <a:noFill/>
              </a:ln>
              <a:effectLst/>
              <a:latin typeface="Garamond" pitchFamily="18"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610600" cy="6032421"/>
          </a:xfrm>
          <a:prstGeom prst="rect">
            <a:avLst/>
          </a:prstGeom>
        </p:spPr>
        <p:txBody>
          <a:bodyPr wrap="square">
            <a:spAutoFit/>
          </a:bodyPr>
          <a:lstStyle/>
          <a:p>
            <a:pPr lvl="0" eaLnBrk="0" fontAlgn="base" hangingPunct="0">
              <a:spcBef>
                <a:spcPct val="0"/>
              </a:spcBef>
              <a:spcAft>
                <a:spcPct val="0"/>
              </a:spcAft>
            </a:pPr>
            <a:r>
              <a:rPr lang="en-US" sz="2400" b="1" i="1" dirty="0" smtClean="0">
                <a:latin typeface="Garamond" pitchFamily="18" charset="0"/>
                <a:ea typeface="Times New Roman" pitchFamily="18" charset="0"/>
                <a:cs typeface="Gautami" pitchFamily="34" charset="0"/>
              </a:rPr>
              <a:t>Advantages:</a:t>
            </a:r>
            <a:endParaRPr lang="en-US" sz="2400" b="1" i="1" dirty="0" smtClean="0">
              <a:solidFill>
                <a:srgbClr val="4F81BD"/>
              </a:solidFill>
              <a:latin typeface="Garamond" pitchFamily="18" charset="0"/>
              <a:ea typeface="Times New Roman" pitchFamily="18" charset="0"/>
              <a:cs typeface="Gautami" pitchFamily="34" charset="0"/>
            </a:endParaRPr>
          </a:p>
          <a:p>
            <a:pPr marL="914400" lvl="1" indent="-457200"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It can weld both similar and dissimilar metals.</a:t>
            </a:r>
          </a:p>
          <a:p>
            <a:pPr marL="914400" lvl="1" indent="-457200"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It provides high metal joining rate.</a:t>
            </a:r>
          </a:p>
          <a:p>
            <a:pPr marL="914400" lvl="1" indent="-457200"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Low operating cost because no filler material and flux are used.</a:t>
            </a:r>
          </a:p>
          <a:p>
            <a:pPr marL="914400" lvl="1" indent="-457200"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It provide high finish welding surface.</a:t>
            </a:r>
          </a:p>
          <a:p>
            <a:pPr marL="914400" lvl="1" indent="-457200"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It can used to weld hard materials.</a:t>
            </a:r>
          </a:p>
          <a:p>
            <a:pPr marL="914400" lvl="1" indent="-457200"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Less welding defects occur as whole process carried out in vacuum.</a:t>
            </a:r>
            <a:endParaRPr lang="en-US" sz="2400" dirty="0" smtClean="0">
              <a:latin typeface="Garamond" pitchFamily="18" charset="0"/>
              <a:cs typeface="Arial" pitchFamily="34" charset="0"/>
            </a:endParaRPr>
          </a:p>
          <a:p>
            <a:pPr lvl="0" eaLnBrk="0" fontAlgn="base" hangingPunct="0">
              <a:spcBef>
                <a:spcPct val="0"/>
              </a:spcBef>
              <a:spcAft>
                <a:spcPct val="0"/>
              </a:spcAft>
            </a:pPr>
            <a:r>
              <a:rPr lang="en-US" sz="2400" b="1" i="1" dirty="0" smtClean="0">
                <a:latin typeface="Garamond" pitchFamily="18" charset="0"/>
                <a:ea typeface="Times New Roman" pitchFamily="18" charset="0"/>
                <a:cs typeface="Gautami" pitchFamily="34" charset="0"/>
              </a:rPr>
              <a:t>Disadvantages:</a:t>
            </a:r>
            <a:endParaRPr lang="en-US" sz="2400" b="1" i="1" dirty="0" smtClean="0">
              <a:solidFill>
                <a:srgbClr val="4F81BD"/>
              </a:solidFill>
              <a:latin typeface="Garamond" pitchFamily="18" charset="0"/>
              <a:ea typeface="Times New Roman" pitchFamily="18" charset="0"/>
              <a:cs typeface="Gautami" pitchFamily="34" charset="0"/>
            </a:endParaRPr>
          </a:p>
          <a:p>
            <a:pPr marL="914400" lvl="1" indent="-457200"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High capital or set up cost.</a:t>
            </a:r>
          </a:p>
          <a:p>
            <a:pPr marL="914400" lvl="1" indent="-457200"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High skilled labor required.</a:t>
            </a:r>
          </a:p>
          <a:p>
            <a:pPr marL="914400" lvl="1" indent="-457200"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Frequently maintenance required. High maintenance cost.</a:t>
            </a:r>
          </a:p>
          <a:p>
            <a:pPr marL="914400" lvl="1" indent="-457200"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Work pieces size is limited according to vacuum chamber. </a:t>
            </a:r>
          </a:p>
          <a:p>
            <a:pPr marL="914400" lvl="1" indent="-457200"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It cannot do at site due to vacuum.</a:t>
            </a:r>
            <a:endParaRPr lang="en-US" sz="2400" dirty="0" smtClean="0">
              <a:latin typeface="Garamond" pitchFamily="18"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457200" y="914400"/>
            <a:ext cx="75438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en-US" sz="2400" dirty="0" smtClean="0">
                <a:latin typeface="Garamond" pitchFamily="18" charset="0"/>
                <a:ea typeface="Times New Roman" pitchFamily="18" charset="0"/>
                <a:cs typeface="Arial" pitchFamily="34" charset="0"/>
              </a:rPr>
              <a:t>Light amplification by stimulated emission of radiation is called laser.</a:t>
            </a:r>
            <a:r>
              <a:rPr lang="en-US" sz="2400" dirty="0" smtClean="0">
                <a:latin typeface="Garamond" pitchFamily="18"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LBW is a fusion welding process in which two metal pieces are joined together by the use of laser.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smtClean="0">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laser beams are focused to the cavity between the two metal pieces to be joined.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smtClean="0">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laser beams have enough energy and when it strikes the metal pieces produces heat that melts the material from the two metal pieces and fills the cavity.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smtClean="0">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After cooling a strong weld is formed between the two pieces.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2667000" y="228600"/>
            <a:ext cx="3352799" cy="523220"/>
          </a:xfrm>
          <a:prstGeom prst="rect">
            <a:avLst/>
          </a:prstGeom>
        </p:spPr>
        <p:txBody>
          <a:bodyPr wrap="square">
            <a:spAutoFit/>
          </a:bodyPr>
          <a:lstStyle/>
          <a:p>
            <a:pPr lvl="0" algn="just" fontAlgn="base">
              <a:spcBef>
                <a:spcPct val="0"/>
              </a:spcBef>
              <a:spcAft>
                <a:spcPct val="0"/>
              </a:spcAft>
            </a:pPr>
            <a:r>
              <a:rPr lang="en-US" sz="2800" b="1" dirty="0" smtClean="0">
                <a:solidFill>
                  <a:prstClr val="black"/>
                </a:solidFill>
                <a:latin typeface="Garamond" pitchFamily="18" charset="0"/>
                <a:ea typeface="Times New Roman" pitchFamily="18" charset="0"/>
                <a:cs typeface="Gautami" pitchFamily="34" charset="0"/>
              </a:rPr>
              <a:t>Laser Beam Welding </a:t>
            </a:r>
            <a:endParaRPr lang="en-US" sz="2800" dirty="0" smtClean="0">
              <a:solidFill>
                <a:prstClr val="black"/>
              </a:solidFill>
              <a:latin typeface="Garamond" pitchFamily="18"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381000" y="838200"/>
            <a:ext cx="71628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Electrons of an atom gets excited by absorbing some energy.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When it returns back to its ground state, it emits a photon of light.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The concentration of this emitted photon increased by stimulated emission of radiation.</a:t>
            </a:r>
            <a:endPar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Arial" pitchFamily="34" charset="0"/>
            </a:endParaRPr>
          </a:p>
        </p:txBody>
      </p:sp>
      <p:sp>
        <p:nvSpPr>
          <p:cNvPr id="3" name="Rectangle 2"/>
          <p:cNvSpPr/>
          <p:nvPr/>
        </p:nvSpPr>
        <p:spPr>
          <a:xfrm>
            <a:off x="304800" y="228600"/>
            <a:ext cx="3200400" cy="461665"/>
          </a:xfrm>
          <a:prstGeom prst="rect">
            <a:avLst/>
          </a:prstGeom>
        </p:spPr>
        <p:txBody>
          <a:bodyPr wrap="square">
            <a:spAutoFit/>
          </a:bodyPr>
          <a:lstStyle/>
          <a:p>
            <a:pPr lvl="0" fontAlgn="base">
              <a:spcBef>
                <a:spcPct val="0"/>
              </a:spcBef>
              <a:spcAft>
                <a:spcPct val="0"/>
              </a:spcAft>
            </a:pPr>
            <a:r>
              <a:rPr lang="en-US" sz="2400" b="1" dirty="0" smtClean="0">
                <a:solidFill>
                  <a:prstClr val="black"/>
                </a:solidFill>
                <a:latin typeface="Garamond" pitchFamily="18" charset="0"/>
                <a:ea typeface="Times New Roman" pitchFamily="18" charset="0"/>
                <a:cs typeface="Times New Roman" pitchFamily="18" charset="0"/>
              </a:rPr>
              <a:t>Working Principle</a:t>
            </a:r>
            <a:endParaRPr lang="en-US" sz="2400" dirty="0" smtClean="0">
              <a:solidFill>
                <a:prstClr val="black"/>
              </a:solidFill>
              <a:latin typeface="Garamond" pitchFamily="18"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304800" y="304800"/>
            <a:ext cx="8458200"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Main Parts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ts val="600"/>
              </a:spcAft>
              <a:buFont typeface="Wingdings" pitchFamily="2" charset="2"/>
              <a:buChar char="Ø"/>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Laser Machine: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Used to produce laser for welding.</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ts val="600"/>
              </a:spcAft>
              <a:buFont typeface="Wingdings" pitchFamily="2" charset="2"/>
              <a:buChar char="Ø"/>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Power Source: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A high voltage power source is applied across the laser machine to produce laser beam.</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ts val="600"/>
              </a:spcAft>
              <a:buFont typeface="Wingdings" pitchFamily="2" charset="2"/>
              <a:buChar char="Ø"/>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CAM:</a:t>
            </a:r>
            <a:r>
              <a:rPr kumimoji="0" lang="en-US" sz="2400" b="1" i="0" u="none" strike="noStrike" cap="none" normalizeH="0" dirty="0" smtClean="0">
                <a:ln>
                  <a:noFill/>
                </a:ln>
                <a:solidFill>
                  <a:schemeClr val="tx1"/>
                </a:solidFill>
                <a:effectLst/>
                <a:latin typeface="Garamond" pitchFamily="18" charset="0"/>
                <a:ea typeface="Times New Roman" pitchFamily="18" charset="0"/>
                <a:cs typeface="Times New Roman" pitchFamily="18" charset="0"/>
              </a:rPr>
              <a:t>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 Laser machine is integrated with the computers to perform welding process. All the controlling action during the welding process by laser is done by CAM. </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ts val="600"/>
              </a:spcAft>
              <a:buFont typeface="Wingdings" pitchFamily="2" charset="2"/>
              <a:buChar char="Ø"/>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CAD: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Used to design the job for welding. </a:t>
            </a:r>
          </a:p>
          <a:p>
            <a:pPr marL="914400" lvl="1" indent="-457200" algn="just" eaLnBrk="0" fontAlgn="base" hangingPunct="0">
              <a:spcBef>
                <a:spcPct val="0"/>
              </a:spcBef>
              <a:spcAft>
                <a:spcPts val="600"/>
              </a:spcAft>
              <a:buFont typeface="Wingdings" pitchFamily="2" charset="2"/>
              <a:buChar char="Ø"/>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Shielding Gas: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A shielding gas may be used during the welding process in order to prevent the w/p from oxidation.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04800" y="533400"/>
            <a:ext cx="83058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Types of Laser Used</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Gas lasers:</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 Mixtures of gases such as </a:t>
            </a: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Nitrogen</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 </a:t>
            </a: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Helium</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 and </a:t>
            </a: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Co</a:t>
            </a:r>
            <a:r>
              <a:rPr kumimoji="0" lang="en-US"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2</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 are used as lasing medium.</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Solid-state laser: Synthetic ruby crystal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(chromium in aluminum oxide), neodymium in glass (</a:t>
            </a:r>
            <a:r>
              <a:rPr kumimoji="0" lang="en-US" sz="2400" b="1" i="0" u="none" strike="noStrike" cap="none" normalizeH="0" baseline="0" dirty="0" err="1" smtClean="0">
                <a:ln>
                  <a:noFill/>
                </a:ln>
                <a:solidFill>
                  <a:schemeClr val="tx1"/>
                </a:solidFill>
                <a:effectLst/>
                <a:latin typeface="Garamond" pitchFamily="18" charset="0"/>
                <a:ea typeface="Times New Roman" pitchFamily="18" charset="0"/>
                <a:cs typeface="Gautami" pitchFamily="34" charset="0"/>
              </a:rPr>
              <a:t>Nd:glass</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 and neodymium in yttrium aluminum garnet (</a:t>
            </a:r>
            <a:r>
              <a:rPr kumimoji="0" lang="en-US" sz="2400" b="1" i="0" u="none" strike="noStrike" cap="none" normalizeH="0" baseline="0" dirty="0" err="1" smtClean="0">
                <a:ln>
                  <a:noFill/>
                </a:ln>
                <a:solidFill>
                  <a:schemeClr val="tx1"/>
                </a:solidFill>
                <a:effectLst/>
                <a:latin typeface="Garamond" pitchFamily="18" charset="0"/>
                <a:ea typeface="Times New Roman" pitchFamily="18" charset="0"/>
                <a:cs typeface="Gautami" pitchFamily="34" charset="0"/>
              </a:rPr>
              <a:t>Nd</a:t>
            </a: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-YAG</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 , most commonly used).</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Fiber laser</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 Optical fiber itself</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228600" y="228600"/>
            <a:ext cx="83058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Characteristics of Laser Beam Welding</a:t>
            </a:r>
          </a:p>
          <a:p>
            <a:pPr marL="457200" marR="0" lvl="0" indent="-457200" algn="just" defTabSz="914400" rtl="0" eaLnBrk="1" fontAlgn="base" latinLnBrk="0" hangingPunct="1">
              <a:lnSpc>
                <a:spcPct val="100000"/>
              </a:lnSpc>
              <a:spcBef>
                <a:spcPct val="0"/>
              </a:spcBef>
              <a:spcAft>
                <a:spcPct val="0"/>
              </a:spcAft>
              <a:buClrTx/>
              <a:buSzTx/>
              <a:tabLst/>
            </a:pP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High power density</a:t>
            </a:r>
            <a:r>
              <a:rPr kumimoji="0" lang="en-US" sz="2400" b="0" i="0" u="none" strike="noStrike" cap="none" normalizeH="0" dirty="0" smtClean="0">
                <a:ln>
                  <a:noFill/>
                </a:ln>
                <a:solidFill>
                  <a:schemeClr val="tx1"/>
                </a:solidFill>
                <a:effectLst/>
                <a:latin typeface="Garamond" pitchFamily="18" charset="0"/>
                <a:ea typeface="Times New Roman" pitchFamily="18" charset="0"/>
                <a:cs typeface="Gautami" pitchFamily="34" charset="0"/>
              </a:rPr>
              <a:t>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1 MW/cm2). </a:t>
            </a:r>
          </a:p>
          <a:p>
            <a:pPr marL="342900" marR="0" lvl="0" indent="-342900" algn="just" defTabSz="914400" rtl="0" eaLnBrk="0" fontAlgn="base" latinLnBrk="0" hangingPunct="0">
              <a:lnSpc>
                <a:spcPct val="100000"/>
              </a:lnSpc>
              <a:spcBef>
                <a:spcPct val="0"/>
              </a:spcBef>
              <a:spcAft>
                <a:spcPts val="60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Small heat-affected zones. </a:t>
            </a:r>
          </a:p>
          <a:p>
            <a:pPr marL="342900" marR="0" lvl="0" indent="-342900" algn="just" defTabSz="914400" rtl="0" eaLnBrk="0" fontAlgn="base" latinLnBrk="0" hangingPunct="0">
              <a:lnSpc>
                <a:spcPct val="100000"/>
              </a:lnSpc>
              <a:spcBef>
                <a:spcPct val="0"/>
              </a:spcBef>
              <a:spcAft>
                <a:spcPts val="60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The rate of heating and cooling is high.</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The laser beams are coherent ( having same phase) and monochromatic ( i.e. having same wavelength).</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Used to weld smaller sizes spot but the spot sizes can vary from .2mm to 13 mm.</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High penetration.</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Pulsed or continuous laser beams are used for welding. Thin materials are weld by using millisecond-pulses and continuous laser beams are used for deep welds.</a:t>
            </a:r>
          </a:p>
          <a:p>
            <a:pPr marL="342900" marR="0" lvl="0" indent="-342900" algn="just" defTabSz="914400" rtl="0" eaLnBrk="0" fontAlgn="base" latinLnBrk="0" hangingPunct="0">
              <a:lnSpc>
                <a:spcPct val="100000"/>
              </a:lnSpc>
              <a:spcBef>
                <a:spcPct val="0"/>
              </a:spcBef>
              <a:spcAft>
                <a:spcPts val="60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High quality welds.</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Most popular in automotive industry.</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Laser Beam Welding"/>
          <p:cNvPicPr/>
          <p:nvPr/>
        </p:nvPicPr>
        <p:blipFill>
          <a:blip r:embed="rId2"/>
          <a:srcRect l="12169" t="2651" r="12789" b="5783"/>
          <a:stretch>
            <a:fillRect/>
          </a:stretch>
        </p:blipFill>
        <p:spPr bwMode="auto">
          <a:xfrm>
            <a:off x="4495800" y="1143000"/>
            <a:ext cx="4343399" cy="4724400"/>
          </a:xfrm>
          <a:prstGeom prst="rect">
            <a:avLst/>
          </a:prstGeom>
          <a:noFill/>
          <a:ln w="9525">
            <a:noFill/>
            <a:miter lim="800000"/>
            <a:headEnd/>
            <a:tailEnd/>
          </a:ln>
        </p:spPr>
      </p:pic>
      <p:sp>
        <p:nvSpPr>
          <p:cNvPr id="11266" name="Rectangle 2"/>
          <p:cNvSpPr>
            <a:spLocks noChangeArrowheads="1"/>
          </p:cNvSpPr>
          <p:nvPr/>
        </p:nvSpPr>
        <p:spPr bwMode="auto">
          <a:xfrm>
            <a:off x="381000" y="228600"/>
            <a:ext cx="2590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Working of LBW </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p:txBody>
      </p:sp>
      <p:sp>
        <p:nvSpPr>
          <p:cNvPr id="5" name="Rectangle 4"/>
          <p:cNvSpPr/>
          <p:nvPr/>
        </p:nvSpPr>
        <p:spPr>
          <a:xfrm>
            <a:off x="152400" y="762000"/>
            <a:ext cx="4343400" cy="5493812"/>
          </a:xfrm>
          <a:prstGeom prst="rect">
            <a:avLst/>
          </a:prstGeom>
        </p:spPr>
        <p:txBody>
          <a:bodyPr wrap="square">
            <a:spAutoFit/>
          </a:bodyPr>
          <a:lstStyle/>
          <a:p>
            <a:pPr marL="457200" lvl="0" indent="-457200" algn="just"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A high voltage power supply is applied on the laser machine. </a:t>
            </a:r>
          </a:p>
          <a:p>
            <a:pPr marL="457200" lvl="0" indent="-457200" algn="just"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This starts the flash lamps of the machine and it emits light photons. </a:t>
            </a:r>
          </a:p>
          <a:p>
            <a:pPr marL="457200" lvl="0" indent="-457200" algn="just"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The energy of the light photon is absorbed by the atoms of ruby crystal and electrons get excited to their higher energy level. </a:t>
            </a:r>
          </a:p>
          <a:p>
            <a:pPr marL="457200" lvl="0" indent="-457200" algn="just"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When they return back to their ground state (lower Energy state) they emit a photon of light.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381000" y="762000"/>
            <a:ext cx="8458200" cy="49859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lvl="1" indent="-457200" algn="just" eaLnBrk="0" fontAlgn="base" hangingPunct="0">
              <a:spcBef>
                <a:spcPct val="0"/>
              </a:spcBef>
              <a:spcAft>
                <a:spcPts val="600"/>
              </a:spcAft>
              <a:buFont typeface="Arial" pitchFamily="34" charset="0"/>
              <a:buChar char="•"/>
            </a:pPr>
            <a:r>
              <a:rPr lang="en-US" sz="2400" dirty="0" smtClean="0">
                <a:latin typeface="Garamond" pitchFamily="18" charset="0"/>
                <a:ea typeface="Times New Roman" pitchFamily="18" charset="0"/>
                <a:cs typeface="Gautami" pitchFamily="34" charset="0"/>
              </a:rPr>
              <a:t>This light photon again stimulates the excited electrons of the atom and produces two photons. </a:t>
            </a:r>
          </a:p>
          <a:p>
            <a:pPr marL="914400" lvl="1" indent="-457200" algn="just" eaLnBrk="0" fontAlgn="base" hangingPunct="0">
              <a:spcBef>
                <a:spcPct val="0"/>
              </a:spcBef>
              <a:spcAft>
                <a:spcPts val="600"/>
              </a:spcAft>
              <a:buFont typeface="Arial" pitchFamily="34" charset="0"/>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This process continues and results a concentrated laser beam.</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ts val="600"/>
              </a:spcAft>
              <a:buFont typeface="Arial" pitchFamily="34" charset="0"/>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This high concentrated laser beam is focused to the desired location for the welding of the multiple pieces together. </a:t>
            </a:r>
          </a:p>
          <a:p>
            <a:pPr marL="914400" lvl="1" indent="-457200" algn="just" eaLnBrk="0" fontAlgn="base" hangingPunct="0">
              <a:spcBef>
                <a:spcPct val="0"/>
              </a:spcBef>
              <a:spcAft>
                <a:spcPts val="600"/>
              </a:spcAft>
              <a:buFont typeface="Arial" pitchFamily="34" charset="0"/>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Lens are used to focus the laser to the area where welding is needed. </a:t>
            </a:r>
          </a:p>
          <a:p>
            <a:pPr marL="914400" lvl="1" indent="-457200" algn="just" eaLnBrk="0" fontAlgn="base" hangingPunct="0">
              <a:spcBef>
                <a:spcPct val="0"/>
              </a:spcBef>
              <a:spcAft>
                <a:spcPts val="600"/>
              </a:spcAft>
              <a:buFont typeface="Arial" pitchFamily="34" charset="0"/>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CAM is used to control the motion of the laser and work piece table during the welding process.</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ts val="600"/>
              </a:spcAft>
              <a:buFont typeface="Arial" pitchFamily="34" charset="0"/>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As the laser beam strikes the joint surface, it melts the base metal from both the pieces and fuses them together. </a:t>
            </a:r>
          </a:p>
          <a:p>
            <a:pPr marL="914400" lvl="1" indent="-457200" algn="just" eaLnBrk="0" fontAlgn="base" hangingPunct="0">
              <a:spcBef>
                <a:spcPct val="0"/>
              </a:spcBef>
              <a:spcAft>
                <a:spcPts val="600"/>
              </a:spcAft>
              <a:buFont typeface="Arial" pitchFamily="34" charset="0"/>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After solidification we get a strong weld.</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p:txBody>
      </p:sp>
      <p:sp>
        <p:nvSpPr>
          <p:cNvPr id="3" name="Rectangle 2"/>
          <p:cNvSpPr>
            <a:spLocks noChangeArrowheads="1"/>
          </p:cNvSpPr>
          <p:nvPr/>
        </p:nvSpPr>
        <p:spPr bwMode="auto">
          <a:xfrm>
            <a:off x="457200" y="228600"/>
            <a:ext cx="2590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Working of LBW </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563940"/>
            <a:ext cx="7772400" cy="1200329"/>
          </a:xfrm>
          <a:prstGeom prst="rect">
            <a:avLst/>
          </a:prstGeom>
        </p:spPr>
        <p:txBody>
          <a:bodyPr wrap="square">
            <a:spAutoFit/>
          </a:bodyPr>
          <a:lstStyle/>
          <a:p>
            <a:pPr algn="just"/>
            <a:r>
              <a:rPr lang="en-US" sz="2400" dirty="0" smtClean="0">
                <a:latin typeface="Garamond" pitchFamily="18" charset="0"/>
              </a:rPr>
              <a:t>PAW process types:  	</a:t>
            </a:r>
            <a:endParaRPr lang="en-US" sz="2400" dirty="0" smtClean="0">
              <a:latin typeface="Garamond" pitchFamily="18" charset="0"/>
            </a:endParaRPr>
          </a:p>
          <a:p>
            <a:pPr algn="just"/>
            <a:r>
              <a:rPr lang="en-US" sz="2400" dirty="0" smtClean="0">
                <a:latin typeface="Garamond" pitchFamily="18" charset="0"/>
              </a:rPr>
              <a:t>A. </a:t>
            </a:r>
            <a:r>
              <a:rPr lang="en-US" sz="2400" b="1" dirty="0" smtClean="0">
                <a:latin typeface="Garamond" pitchFamily="18" charset="0"/>
              </a:rPr>
              <a:t>Transferred </a:t>
            </a:r>
            <a:r>
              <a:rPr lang="en-US" sz="2400" b="1" dirty="0" smtClean="0">
                <a:latin typeface="Garamond" pitchFamily="18" charset="0"/>
              </a:rPr>
              <a:t>Arc-</a:t>
            </a:r>
            <a:r>
              <a:rPr lang="en-US" sz="2400" dirty="0" smtClean="0">
                <a:latin typeface="Garamond" pitchFamily="18" charset="0"/>
              </a:rPr>
              <a:t>----between electrode </a:t>
            </a:r>
            <a:r>
              <a:rPr lang="en-US" sz="2400" dirty="0" smtClean="0">
                <a:latin typeface="Garamond" pitchFamily="18" charset="0"/>
              </a:rPr>
              <a:t>and </a:t>
            </a:r>
            <a:r>
              <a:rPr lang="en-US" sz="2400" dirty="0" smtClean="0">
                <a:latin typeface="Garamond" pitchFamily="18" charset="0"/>
              </a:rPr>
              <a:t>work piece</a:t>
            </a:r>
          </a:p>
          <a:p>
            <a:pPr algn="just"/>
            <a:r>
              <a:rPr lang="en-US" sz="2400" dirty="0" smtClean="0">
                <a:latin typeface="Garamond" pitchFamily="18" charset="0"/>
              </a:rPr>
              <a:t>B</a:t>
            </a:r>
            <a:r>
              <a:rPr lang="en-US" sz="2400" dirty="0" smtClean="0">
                <a:latin typeface="Garamond" pitchFamily="18" charset="0"/>
              </a:rPr>
              <a:t>. </a:t>
            </a:r>
            <a:r>
              <a:rPr lang="en-US" sz="2400" b="1" dirty="0" smtClean="0">
                <a:latin typeface="Garamond" pitchFamily="18" charset="0"/>
              </a:rPr>
              <a:t>Non transferred Arc </a:t>
            </a:r>
            <a:r>
              <a:rPr lang="en-US" sz="2400" dirty="0" smtClean="0">
                <a:latin typeface="Garamond" pitchFamily="18" charset="0"/>
              </a:rPr>
              <a:t>------between </a:t>
            </a:r>
            <a:r>
              <a:rPr lang="en-US" sz="2400" dirty="0" smtClean="0">
                <a:latin typeface="Garamond" pitchFamily="18" charset="0"/>
              </a:rPr>
              <a:t>electrode </a:t>
            </a:r>
            <a:r>
              <a:rPr lang="en-US" sz="2400" dirty="0" smtClean="0">
                <a:latin typeface="Garamond" pitchFamily="18" charset="0"/>
              </a:rPr>
              <a:t>and Nozzle.</a:t>
            </a:r>
            <a:endParaRPr lang="en-US" sz="2400" dirty="0">
              <a:latin typeface="Garamond" pitchFamily="18" charset="0"/>
            </a:endParaRPr>
          </a:p>
        </p:txBody>
      </p:sp>
      <p:pic>
        <p:nvPicPr>
          <p:cNvPr id="5" name="Picture 1" descr="C:\Users\user\Desktop\plasma-arc-welding-process.jpg"/>
          <p:cNvPicPr>
            <a:picLocks noChangeAspect="1" noChangeArrowheads="1"/>
          </p:cNvPicPr>
          <p:nvPr/>
        </p:nvPicPr>
        <p:blipFill>
          <a:blip r:embed="rId2"/>
          <a:srcRect/>
          <a:stretch>
            <a:fillRect/>
          </a:stretch>
        </p:blipFill>
        <p:spPr bwMode="auto">
          <a:xfrm>
            <a:off x="533400" y="2505075"/>
            <a:ext cx="7934325" cy="3514725"/>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381000" y="908477"/>
            <a:ext cx="8001000" cy="53399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lvl="0" indent="-342900" algn="just" eaLnBrk="0" fontAlgn="base" hangingPunct="0">
              <a:spcBef>
                <a:spcPct val="0"/>
              </a:spcBef>
              <a:spcAft>
                <a:spcPts val="600"/>
              </a:spcAft>
              <a:buFont typeface="Arial" pitchFamily="34" charset="0"/>
              <a:buChar char="•"/>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Produces high </a:t>
            </a:r>
            <a:r>
              <a:rPr lang="en-US" sz="2200" dirty="0" smtClean="0">
                <a:latin typeface="Garamond" pitchFamily="18" charset="0"/>
                <a:ea typeface="Times New Roman" pitchFamily="18" charset="0"/>
                <a:cs typeface="Gautami" pitchFamily="34" charset="0"/>
              </a:rPr>
              <a:t>quality</a:t>
            </a: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 welds.</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Easily automated.</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No electrode is required.</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No tool wears because it is a non-contact process.</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The time taken for welding thick section is reduced.</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It is capable of welding in those areas which is not easily accessible.</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It has the ability to weld metals with dissimilar physical properties.</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It can be weld through air and no vacuum is required.</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X – Ray shielding is not required as it does not produce any X-Rays.</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It can be focused on small areas for welding. This is because of its narrower beam of high energy.</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Wide variety of materials can be welded by using laser beam welding.</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342900" marR="0" lvl="0" indent="-342900" algn="just" defTabSz="914400" rtl="0" eaLnBrk="0" fontAlgn="base" latinLnBrk="0" hangingPunct="0">
              <a:lnSpc>
                <a:spcPct val="100000"/>
              </a:lnSpc>
              <a:spcBef>
                <a:spcPct val="0"/>
              </a:spcBef>
              <a:spcAft>
                <a:spcPts val="60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It produces welds of aspect ratios (i.e. depth to width ratio) of 10:1.</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p:txBody>
      </p:sp>
      <p:sp>
        <p:nvSpPr>
          <p:cNvPr id="3" name="Rectangle 2"/>
          <p:cNvSpPr/>
          <p:nvPr/>
        </p:nvSpPr>
        <p:spPr>
          <a:xfrm>
            <a:off x="152400" y="228600"/>
            <a:ext cx="1695529" cy="461665"/>
          </a:xfrm>
          <a:prstGeom prst="rect">
            <a:avLst/>
          </a:prstGeom>
        </p:spPr>
        <p:txBody>
          <a:bodyPr wrap="none">
            <a:spAutoFit/>
          </a:bodyPr>
          <a:lstStyle/>
          <a:p>
            <a:pPr lvl="0" algn="just" fontAlgn="base">
              <a:spcBef>
                <a:spcPct val="0"/>
              </a:spcBef>
              <a:spcAft>
                <a:spcPct val="0"/>
              </a:spcAft>
            </a:pPr>
            <a:r>
              <a:rPr lang="en-US" sz="2400" b="1" dirty="0" smtClean="0">
                <a:solidFill>
                  <a:prstClr val="black"/>
                </a:solidFill>
                <a:latin typeface="Garamond" pitchFamily="18" charset="0"/>
                <a:ea typeface="Times New Roman" pitchFamily="18" charset="0"/>
                <a:cs typeface="Gautami" pitchFamily="34" charset="0"/>
              </a:rPr>
              <a:t>Advantages</a:t>
            </a:r>
            <a:endParaRPr lang="en-US" sz="2400" dirty="0" smtClean="0">
              <a:solidFill>
                <a:prstClr val="black"/>
              </a:solidFill>
              <a:latin typeface="Garamond" pitchFamily="18"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762000" y="762000"/>
            <a:ext cx="7239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Disadvantages</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Initial cost is high. </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High maintenance cost.</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Due to rapid rate of cooling, cracks may be produced in some metals.</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High skilled labour is required to operate LBW.</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The welding thickness is limited to 19 mm.</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The energy conversion efficiency in LBW is very low. It is usually below 10 %.</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Application</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Gautami" pitchFamily="34" charset="0"/>
              </a:rPr>
              <a:t>The laser beam welding is dominant in automotive industry. It is used in the area where large volume production is required.</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609600" y="685800"/>
            <a:ext cx="80010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lvl="1" indent="-457200" algn="just" eaLnBrk="0" fontAlgn="base" hangingPunct="0">
              <a:spcBef>
                <a:spcPct val="0"/>
              </a:spcBef>
              <a:spcAft>
                <a:spcPts val="600"/>
              </a:spcAft>
              <a:buFont typeface="Wingdings" pitchFamily="2" charset="2"/>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Uses ultrasonic vibration of high frequency to weld the two pieces together. </a:t>
            </a:r>
          </a:p>
          <a:p>
            <a:pPr marL="914400" lvl="1" indent="-457200" algn="just" eaLnBrk="0" fontAlgn="base" hangingPunct="0">
              <a:spcBef>
                <a:spcPct val="0"/>
              </a:spcBef>
              <a:spcAft>
                <a:spcPts val="600"/>
              </a:spcAft>
              <a:buFont typeface="Wingdings" pitchFamily="2" charset="2"/>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Most commonly used to weld thermoplastic materials and dissimilar materials. </a:t>
            </a:r>
          </a:p>
          <a:p>
            <a:pPr marL="914400" lvl="1" indent="-457200" algn="just" eaLnBrk="0" fontAlgn="base" hangingPunct="0">
              <a:spcBef>
                <a:spcPct val="0"/>
              </a:spcBef>
              <a:spcAft>
                <a:spcPts val="600"/>
              </a:spcAft>
              <a:buFont typeface="Wingdings" pitchFamily="2" charset="2"/>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Metal with thin section can also be welded with USW.</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Working Principle</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ct val="0"/>
              </a:spcAft>
              <a:buFont typeface="Wingdings" pitchFamily="2" charset="2"/>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A high frequency (20 kHz to 40 kHz) ultrasonic vibration is used to join two plastic pieces together. </a:t>
            </a:r>
          </a:p>
          <a:p>
            <a:pPr marL="914400" lvl="1" indent="-457200" algn="just" eaLnBrk="0" fontAlgn="base" hangingPunct="0">
              <a:spcBef>
                <a:spcPct val="0"/>
              </a:spcBef>
              <a:spcAft>
                <a:spcPct val="0"/>
              </a:spcAft>
              <a:buFont typeface="Wingdings" pitchFamily="2" charset="2"/>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The high frequency vibration generates heat energy at the interface of the two pieces and melts the material. </a:t>
            </a:r>
          </a:p>
          <a:p>
            <a:pPr marL="914400" lvl="1" indent="-457200" algn="just" eaLnBrk="0" fontAlgn="base" hangingPunct="0">
              <a:spcBef>
                <a:spcPct val="0"/>
              </a:spcBef>
              <a:spcAft>
                <a:spcPct val="0"/>
              </a:spcAft>
              <a:buFont typeface="Wingdings" pitchFamily="2" charset="2"/>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The melted material fused with each other to form a strong weld on cooling and solidification.</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ct val="0"/>
              </a:spcAft>
              <a:buFont typeface="Wingdings" pitchFamily="2" charset="2"/>
              <a:buChar char="§"/>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The typical frequency used is 15, 20, 30, 35 or 40 kHz.</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p:txBody>
      </p:sp>
      <p:sp>
        <p:nvSpPr>
          <p:cNvPr id="3" name="Rectangle 2"/>
          <p:cNvSpPr/>
          <p:nvPr/>
        </p:nvSpPr>
        <p:spPr>
          <a:xfrm>
            <a:off x="1676400" y="152400"/>
            <a:ext cx="4876800" cy="461665"/>
          </a:xfrm>
          <a:prstGeom prst="rect">
            <a:avLst/>
          </a:prstGeom>
        </p:spPr>
        <p:txBody>
          <a:bodyPr wrap="square">
            <a:spAutoFit/>
          </a:bodyPr>
          <a:lstStyle/>
          <a:p>
            <a:pPr lvl="0" algn="just" fontAlgn="base">
              <a:spcBef>
                <a:spcPct val="0"/>
              </a:spcBef>
              <a:spcAft>
                <a:spcPct val="0"/>
              </a:spcAft>
            </a:pPr>
            <a:r>
              <a:rPr lang="en-US" sz="2400" b="1" dirty="0" smtClean="0">
                <a:solidFill>
                  <a:prstClr val="black"/>
                </a:solidFill>
                <a:latin typeface="Garamond" pitchFamily="18" charset="0"/>
                <a:ea typeface="Times New Roman" pitchFamily="18" charset="0"/>
                <a:cs typeface="Times New Roman" pitchFamily="18" charset="0"/>
              </a:rPr>
              <a:t>Ultrasonic Welding</a:t>
            </a:r>
            <a:r>
              <a:rPr lang="en-US" sz="2400" b="1" dirty="0" smtClean="0">
                <a:latin typeface="Garamond" pitchFamily="18" charset="0"/>
                <a:ea typeface="Times New Roman" pitchFamily="18" charset="0"/>
                <a:cs typeface="Times New Roman" pitchFamily="18" charset="0"/>
              </a:rPr>
              <a:t>(USW)</a:t>
            </a:r>
            <a:r>
              <a:rPr lang="en-US" sz="2400" dirty="0" smtClean="0">
                <a:latin typeface="Garamond" pitchFamily="18" charset="0"/>
                <a:ea typeface="Times New Roman" pitchFamily="18" charset="0"/>
                <a:cs typeface="Times New Roman" pitchFamily="18" charset="0"/>
              </a:rPr>
              <a:t> </a:t>
            </a:r>
            <a:r>
              <a:rPr lang="en-US" sz="2400" b="1" dirty="0" smtClean="0">
                <a:solidFill>
                  <a:prstClr val="black"/>
                </a:solidFill>
                <a:latin typeface="Garamond" pitchFamily="18" charset="0"/>
                <a:ea typeface="Times New Roman" pitchFamily="18" charset="0"/>
                <a:cs typeface="Times New Roman" pitchFamily="18" charset="0"/>
              </a:rPr>
              <a:t>Process </a:t>
            </a:r>
            <a:endParaRPr lang="en-US" sz="2400" dirty="0" smtClean="0">
              <a:solidFill>
                <a:prstClr val="black"/>
              </a:solidFill>
              <a:latin typeface="Garamond" pitchFamily="18"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304800" y="381000"/>
            <a:ext cx="1752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Main Parts</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p:txBody>
      </p:sp>
      <p:pic>
        <p:nvPicPr>
          <p:cNvPr id="3" name="Picture 2" descr="ultrasonic welding "/>
          <p:cNvPicPr/>
          <p:nvPr/>
        </p:nvPicPr>
        <p:blipFill>
          <a:blip r:embed="rId2"/>
          <a:srcRect l="3320" t="5019" r="12978" b="5019"/>
          <a:stretch>
            <a:fillRect/>
          </a:stretch>
        </p:blipFill>
        <p:spPr bwMode="auto">
          <a:xfrm>
            <a:off x="4876800" y="1295400"/>
            <a:ext cx="4038600" cy="4267200"/>
          </a:xfrm>
          <a:prstGeom prst="rect">
            <a:avLst/>
          </a:prstGeom>
          <a:noFill/>
          <a:ln w="9525">
            <a:noFill/>
            <a:miter lim="800000"/>
            <a:headEnd/>
            <a:tailEnd/>
          </a:ln>
        </p:spPr>
      </p:pic>
      <p:sp>
        <p:nvSpPr>
          <p:cNvPr id="4" name="Rectangle 3"/>
          <p:cNvSpPr/>
          <p:nvPr/>
        </p:nvSpPr>
        <p:spPr>
          <a:xfrm>
            <a:off x="152400" y="990600"/>
            <a:ext cx="4648200" cy="5201424"/>
          </a:xfrm>
          <a:prstGeom prst="rect">
            <a:avLst/>
          </a:prstGeom>
        </p:spPr>
        <p:txBody>
          <a:bodyPr wrap="square">
            <a:spAutoFit/>
          </a:bodyPr>
          <a:lstStyle/>
          <a:p>
            <a:pPr marL="457200" lvl="0" indent="-457200" algn="just" fontAlgn="base">
              <a:spcBef>
                <a:spcPct val="0"/>
              </a:spcBef>
              <a:spcAft>
                <a:spcPct val="0"/>
              </a:spcAft>
            </a:pPr>
            <a:r>
              <a:rPr lang="en-US" sz="2400" dirty="0" smtClean="0">
                <a:latin typeface="Garamond" pitchFamily="18" charset="0"/>
                <a:ea typeface="Times New Roman" pitchFamily="18" charset="0"/>
                <a:cs typeface="Times New Roman" pitchFamily="18" charset="0"/>
              </a:rPr>
              <a:t> </a:t>
            </a:r>
            <a:r>
              <a:rPr lang="en-US" sz="2200" b="1" dirty="0" smtClean="0">
                <a:latin typeface="Garamond" pitchFamily="18" charset="0"/>
                <a:ea typeface="Times New Roman" pitchFamily="18" charset="0"/>
                <a:cs typeface="Times New Roman" pitchFamily="18" charset="0"/>
              </a:rPr>
              <a:t>A Press: </a:t>
            </a:r>
            <a:r>
              <a:rPr lang="en-US" sz="2200" dirty="0" smtClean="0">
                <a:latin typeface="Garamond" pitchFamily="18" charset="0"/>
                <a:ea typeface="Times New Roman" pitchFamily="18" charset="0"/>
                <a:cs typeface="Times New Roman" pitchFamily="18" charset="0"/>
              </a:rPr>
              <a:t>To apply pressure on the two pieces to be joined. It may be of pneumatic or electric driven type.</a:t>
            </a:r>
          </a:p>
          <a:p>
            <a:pPr marL="457200" lvl="0" indent="-457200" algn="just" eaLnBrk="0" fontAlgn="base" hangingPunct="0">
              <a:spcBef>
                <a:spcPct val="0"/>
              </a:spcBef>
              <a:spcAft>
                <a:spcPct val="0"/>
              </a:spcAft>
            </a:pPr>
            <a:r>
              <a:rPr lang="en-US" sz="2200" b="1" dirty="0" smtClean="0">
                <a:latin typeface="Garamond" pitchFamily="18" charset="0"/>
                <a:ea typeface="Times New Roman" pitchFamily="18" charset="0"/>
                <a:cs typeface="Times New Roman" pitchFamily="18" charset="0"/>
              </a:rPr>
              <a:t>Nest or anvil or fixture: </a:t>
            </a:r>
            <a:r>
              <a:rPr lang="en-US" sz="2200" dirty="0" smtClean="0">
                <a:latin typeface="Garamond" pitchFamily="18" charset="0"/>
                <a:ea typeface="Times New Roman" pitchFamily="18" charset="0"/>
                <a:cs typeface="Times New Roman" pitchFamily="18" charset="0"/>
              </a:rPr>
              <a:t>Clamping device used to hold and clamp the two pieces together. Direct the high frequency vibration to the interface of the two pieces.</a:t>
            </a:r>
            <a:endParaRPr lang="en-US" sz="2200" dirty="0" smtClean="0">
              <a:latin typeface="Garamond" pitchFamily="18" charset="0"/>
              <a:cs typeface="Arial" pitchFamily="34" charset="0"/>
            </a:endParaRPr>
          </a:p>
          <a:p>
            <a:pPr marL="457200" lvl="0" indent="-457200" algn="just" eaLnBrk="0" fontAlgn="base" hangingPunct="0">
              <a:spcBef>
                <a:spcPct val="0"/>
              </a:spcBef>
              <a:spcAft>
                <a:spcPct val="0"/>
              </a:spcAft>
            </a:pPr>
            <a:r>
              <a:rPr lang="en-US" sz="2200" b="1" dirty="0" smtClean="0">
                <a:latin typeface="Garamond" pitchFamily="18" charset="0"/>
                <a:ea typeface="Times New Roman" pitchFamily="18" charset="0"/>
                <a:cs typeface="Times New Roman" pitchFamily="18" charset="0"/>
              </a:rPr>
              <a:t>An Ultrasonic Stack: </a:t>
            </a:r>
            <a:r>
              <a:rPr lang="en-US" sz="2200" dirty="0" smtClean="0">
                <a:latin typeface="Garamond" pitchFamily="18" charset="0"/>
                <a:ea typeface="Times New Roman" pitchFamily="18" charset="0"/>
                <a:cs typeface="Times New Roman" pitchFamily="18" charset="0"/>
              </a:rPr>
              <a:t>It consists of three components, a converter or piezoelectric transducer, a booster and a horn or sonotrode.</a:t>
            </a:r>
          </a:p>
          <a:p>
            <a:pPr marL="457200" lvl="0" indent="-457200" algn="just" eaLnBrk="0" fontAlgn="base" hangingPunct="0">
              <a:spcBef>
                <a:spcPct val="0"/>
              </a:spcBef>
              <a:spcAft>
                <a:spcPct val="0"/>
              </a:spcAft>
            </a:pPr>
            <a:r>
              <a:rPr lang="en-US" sz="2200" dirty="0" smtClean="0">
                <a:latin typeface="Garamond" pitchFamily="18" charset="0"/>
                <a:ea typeface="Times New Roman" pitchFamily="18" charset="0"/>
                <a:cs typeface="Times New Roman" pitchFamily="18" charset="0"/>
              </a:rPr>
              <a:t> </a:t>
            </a:r>
            <a:r>
              <a:rPr lang="en-US" sz="2200" b="1" dirty="0" smtClean="0">
                <a:latin typeface="Garamond" pitchFamily="18" charset="0"/>
                <a:ea typeface="Times New Roman" pitchFamily="18" charset="0"/>
                <a:cs typeface="Times New Roman" pitchFamily="18" charset="0"/>
              </a:rPr>
              <a:t>Converter: </a:t>
            </a:r>
            <a:r>
              <a:rPr lang="en-US" sz="2200" dirty="0" smtClean="0">
                <a:latin typeface="Garamond" pitchFamily="18" charset="0"/>
                <a:ea typeface="Times New Roman" pitchFamily="18" charset="0"/>
                <a:cs typeface="Times New Roman" pitchFamily="18" charset="0"/>
              </a:rPr>
              <a:t>Converts the electrical signals into high frequency mechanical vibration.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533400" y="302359"/>
            <a:ext cx="7848600" cy="40164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0" fontAlgn="base" latinLnBrk="0" hangingPunct="0">
              <a:lnSpc>
                <a:spcPct val="100000"/>
              </a:lnSpc>
              <a:spcBef>
                <a:spcPct val="0"/>
              </a:spcBef>
              <a:spcAft>
                <a:spcPts val="600"/>
              </a:spcAft>
              <a:buClrTx/>
              <a:buSzTx/>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Booster: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It modifies the amplitude of vibration mechanically. </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457200" marR="0" lvl="0" indent="-457200" algn="just" defTabSz="914400" rtl="0" eaLnBrk="0" fontAlgn="base" latinLnBrk="0" hangingPunct="0">
              <a:lnSpc>
                <a:spcPct val="100000"/>
              </a:lnSpc>
              <a:spcBef>
                <a:spcPct val="0"/>
              </a:spcBef>
              <a:spcAft>
                <a:spcPts val="600"/>
              </a:spcAft>
              <a:buClrTx/>
              <a:buSzTx/>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Horn or Sonotrode: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It vibrates at high frequency and transmits the mechanical vibration to the two pieces to be welded. It also modifies the amplitude mechanically. It takes the shape of the part. The horn is made of titanium or aluminum.</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457200" marR="0" lvl="0" indent="-457200" algn="just" defTabSz="914400" rtl="0" eaLnBrk="0" fontAlgn="base" latinLnBrk="0" hangingPunct="0">
              <a:lnSpc>
                <a:spcPct val="100000"/>
              </a:lnSpc>
              <a:spcBef>
                <a:spcPct val="0"/>
              </a:spcBef>
              <a:spcAft>
                <a:spcPts val="600"/>
              </a:spcAft>
              <a:buClrTx/>
              <a:buSzTx/>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An Ultrasonic Generator: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It generates and delivers high frequency electrical signal matching the resonance frequency of the stack.</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a:p>
            <a:pPr marL="457200" marR="0" lvl="0" indent="-457200" algn="just" defTabSz="914400" rtl="0" eaLnBrk="0" fontAlgn="base" latinLnBrk="0" hangingPunct="0">
              <a:lnSpc>
                <a:spcPct val="100000"/>
              </a:lnSpc>
              <a:spcBef>
                <a:spcPct val="0"/>
              </a:spcBef>
              <a:spcAft>
                <a:spcPts val="600"/>
              </a:spcAft>
              <a:buClrTx/>
              <a:buSzTx/>
              <a:tabLst/>
            </a:pPr>
            <a:r>
              <a:rPr kumimoji="0" lang="en-US" sz="24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Controller: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Used to control the movement of the press and delivery of the ultrasonic energy.</a:t>
            </a:r>
            <a:endParaRPr kumimoji="0" lang="en-US" sz="2400" b="0" i="0" u="none" strike="noStrike" cap="none" normalizeH="0" baseline="0" dirty="0" smtClean="0">
              <a:ln>
                <a:noFill/>
              </a:ln>
              <a:solidFill>
                <a:schemeClr val="tx1"/>
              </a:solidFill>
              <a:effectLst/>
              <a:latin typeface="Garamond" pitchFamily="18"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228600" y="228600"/>
            <a:ext cx="54102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Working Process of Ultrasonic Welding</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Picture 2" descr="ultrasonic welding working process "/>
          <p:cNvPicPr/>
          <p:nvPr/>
        </p:nvPicPr>
        <p:blipFill>
          <a:blip r:embed="rId2"/>
          <a:srcRect l="3279" t="2083" r="13115" b="4167"/>
          <a:stretch>
            <a:fillRect/>
          </a:stretch>
        </p:blipFill>
        <p:spPr bwMode="auto">
          <a:xfrm>
            <a:off x="4876800" y="2667000"/>
            <a:ext cx="4191000" cy="3657600"/>
          </a:xfrm>
          <a:prstGeom prst="rect">
            <a:avLst/>
          </a:prstGeom>
          <a:noFill/>
          <a:ln w="9525">
            <a:noFill/>
            <a:miter lim="800000"/>
            <a:headEnd/>
            <a:tailEnd/>
          </a:ln>
        </p:spPr>
      </p:pic>
      <p:sp>
        <p:nvSpPr>
          <p:cNvPr id="5" name="Rectangle 4"/>
          <p:cNvSpPr/>
          <p:nvPr/>
        </p:nvSpPr>
        <p:spPr>
          <a:xfrm>
            <a:off x="381000" y="838200"/>
            <a:ext cx="8458200" cy="1277273"/>
          </a:xfrm>
          <a:prstGeom prst="rect">
            <a:avLst/>
          </a:prstGeom>
        </p:spPr>
        <p:txBody>
          <a:bodyPr wrap="square">
            <a:spAutoFit/>
          </a:bodyPr>
          <a:lstStyle/>
          <a:p>
            <a:pPr marL="457200" indent="-457200" algn="just" fontAlgn="base">
              <a:spcBef>
                <a:spcPct val="0"/>
              </a:spcBef>
              <a:spcAft>
                <a:spcPts val="600"/>
              </a:spcAft>
              <a:buFont typeface="Wingdings" pitchFamily="2" charset="2"/>
              <a:buChar char="§"/>
            </a:pPr>
            <a:r>
              <a:rPr lang="en-US" sz="2400" dirty="0" smtClean="0">
                <a:latin typeface="Garamond" pitchFamily="18" charset="0"/>
                <a:ea typeface="Times New Roman" pitchFamily="18" charset="0"/>
                <a:cs typeface="Times New Roman" pitchFamily="18" charset="0"/>
              </a:rPr>
              <a:t>The two pieces to be joined assembled in the nest (anvil or fixture)</a:t>
            </a:r>
            <a:endParaRPr lang="en-US" sz="2400" dirty="0" smtClean="0">
              <a:latin typeface="Garamond" pitchFamily="18" charset="0"/>
              <a:cs typeface="Arial" pitchFamily="34" charset="0"/>
            </a:endParaRPr>
          </a:p>
          <a:p>
            <a:pPr marL="457200" indent="-457200" algn="just" eaLnBrk="0" fontAlgn="base" hangingPunct="0">
              <a:spcBef>
                <a:spcPct val="0"/>
              </a:spcBef>
              <a:spcAft>
                <a:spcPts val="600"/>
              </a:spcAft>
              <a:buFont typeface="Wingdings" pitchFamily="2" charset="2"/>
              <a:buChar char="§"/>
            </a:pPr>
            <a:r>
              <a:rPr lang="en-US" sz="2400" dirty="0" smtClean="0">
                <a:latin typeface="Garamond" pitchFamily="18" charset="0"/>
                <a:ea typeface="Times New Roman" pitchFamily="18" charset="0"/>
                <a:cs typeface="Times New Roman" pitchFamily="18" charset="0"/>
              </a:rPr>
              <a:t>The horn is made to contact at upper part of the piece.</a:t>
            </a:r>
            <a:endParaRPr lang="en-US" sz="2400" dirty="0" smtClean="0">
              <a:latin typeface="Garamond" pitchFamily="18" charset="0"/>
              <a:cs typeface="Arial" pitchFamily="34" charset="0"/>
            </a:endParaRPr>
          </a:p>
        </p:txBody>
      </p:sp>
      <p:sp>
        <p:nvSpPr>
          <p:cNvPr id="6" name="Rectangle 5"/>
          <p:cNvSpPr/>
          <p:nvPr/>
        </p:nvSpPr>
        <p:spPr>
          <a:xfrm>
            <a:off x="381000" y="2133600"/>
            <a:ext cx="4572000" cy="4601260"/>
          </a:xfrm>
          <a:prstGeom prst="rect">
            <a:avLst/>
          </a:prstGeom>
        </p:spPr>
        <p:txBody>
          <a:bodyPr>
            <a:spAutoFit/>
          </a:bodyPr>
          <a:lstStyle/>
          <a:p>
            <a:pPr marL="457200" lvl="0" indent="-457200" algn="just" eaLnBrk="0" fontAlgn="base" hangingPunct="0">
              <a:spcBef>
                <a:spcPct val="0"/>
              </a:spcBef>
              <a:spcAft>
                <a:spcPts val="600"/>
              </a:spcAft>
              <a:buFont typeface="Wingdings" pitchFamily="2" charset="2"/>
              <a:buChar char="§"/>
            </a:pPr>
            <a:r>
              <a:rPr lang="en-US" sz="2400" dirty="0" smtClean="0">
                <a:latin typeface="Garamond" pitchFamily="18" charset="0"/>
                <a:ea typeface="Times New Roman" pitchFamily="18" charset="0"/>
                <a:cs typeface="Times New Roman" pitchFamily="18" charset="0"/>
              </a:rPr>
              <a:t>A pressure is applied on the two pieces against the fixture. The pressure is applied through the pneumatic or electric driven press. </a:t>
            </a:r>
          </a:p>
          <a:p>
            <a:pPr marL="457200" lvl="0" indent="-457200" algn="just" eaLnBrk="0" fontAlgn="base" hangingPunct="0">
              <a:spcBef>
                <a:spcPct val="0"/>
              </a:spcBef>
              <a:spcAft>
                <a:spcPts val="600"/>
              </a:spcAft>
              <a:buFont typeface="Wingdings" pitchFamily="2" charset="2"/>
              <a:buChar char="§"/>
            </a:pPr>
            <a:r>
              <a:rPr lang="en-US" sz="2400" dirty="0" smtClean="0">
                <a:latin typeface="Garamond" pitchFamily="18" charset="0"/>
                <a:ea typeface="Times New Roman" pitchFamily="18" charset="0"/>
                <a:cs typeface="Times New Roman" pitchFamily="18" charset="0"/>
              </a:rPr>
              <a:t>Horn is vibrated vertically at very high frequency (20 kHz to 40 kHz), transmits the mechanical vibration to the two plastic pieces. This generates heat energy at contact tip of the two surfaces and melts them.</a:t>
            </a:r>
            <a:endParaRPr lang="en-US" sz="2400" dirty="0" smtClean="0">
              <a:latin typeface="Garamond" pitchFamily="18"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228600"/>
            <a:ext cx="7315200" cy="20159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0" fontAlgn="base" latinLnBrk="0" hangingPunct="0">
              <a:lnSpc>
                <a:spcPct val="100000"/>
              </a:lnSpc>
              <a:spcBef>
                <a:spcPct val="0"/>
              </a:spcBef>
              <a:spcAft>
                <a:spcPts val="600"/>
              </a:spcAft>
              <a:buClrTx/>
              <a:buSzTx/>
              <a:buFont typeface="Wingdings" pitchFamily="2" charset="2"/>
              <a:buChar char="§"/>
              <a:tabLst/>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A clamping force is applied on the two pieces for a predetermined amount of time to fuse them together to form a strong weld on cooling and solidification.</a:t>
            </a:r>
            <a:endParaRPr kumimoji="0" lang="en-US" sz="2000" b="0" i="0" u="none" strike="noStrike" cap="none" normalizeH="0" baseline="0" dirty="0" smtClean="0">
              <a:ln>
                <a:noFill/>
              </a:ln>
              <a:solidFill>
                <a:schemeClr val="tx1"/>
              </a:solidFill>
              <a:effectLst/>
              <a:latin typeface="Garamond" pitchFamily="18" charset="0"/>
              <a:cs typeface="Arial" pitchFamily="34" charset="0"/>
            </a:endParaRPr>
          </a:p>
          <a:p>
            <a:pPr marL="457200" marR="0" lvl="0" indent="-457200" algn="just" defTabSz="914400" rtl="0" eaLnBrk="0" fontAlgn="base" latinLnBrk="0" hangingPunct="0">
              <a:lnSpc>
                <a:spcPct val="100000"/>
              </a:lnSpc>
              <a:spcBef>
                <a:spcPct val="0"/>
              </a:spcBef>
              <a:spcAft>
                <a:spcPts val="600"/>
              </a:spcAft>
              <a:buClrTx/>
              <a:buSzTx/>
              <a:buFont typeface="Wingdings" pitchFamily="2" charset="2"/>
              <a:buChar char="§"/>
              <a:tabLst/>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After solidification, the clamping force is removed and horn retracted. The welded plastic part is taken out of the fixture as one piece.</a:t>
            </a:r>
            <a:endParaRPr kumimoji="0" lang="en-US" sz="2000" b="0" i="0" u="none" strike="noStrike" cap="none" normalizeH="0" baseline="0" dirty="0" smtClean="0">
              <a:ln>
                <a:noFill/>
              </a:ln>
              <a:solidFill>
                <a:schemeClr val="tx1"/>
              </a:solidFill>
              <a:effectLst/>
              <a:latin typeface="Garamond" pitchFamily="18" charset="0"/>
              <a:cs typeface="Arial" pitchFamily="34" charset="0"/>
            </a:endParaRPr>
          </a:p>
        </p:txBody>
      </p:sp>
      <p:sp>
        <p:nvSpPr>
          <p:cNvPr id="3073" name="Rectangle 1"/>
          <p:cNvSpPr>
            <a:spLocks noChangeArrowheads="1"/>
          </p:cNvSpPr>
          <p:nvPr/>
        </p:nvSpPr>
        <p:spPr bwMode="auto">
          <a:xfrm>
            <a:off x="381000" y="2209800"/>
            <a:ext cx="7772400" cy="27699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Advantages</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ts val="600"/>
              </a:spcAft>
              <a:buFont typeface="Wingdings" pitchFamily="2" charset="2"/>
              <a:buChar char="§"/>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Fast welding process.</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ts val="600"/>
              </a:spcAft>
              <a:buFont typeface="Wingdings" pitchFamily="2" charset="2"/>
              <a:buChar char="§"/>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It has Quick drying time i.e. the pieces do not remain for a long time in the fixtures to dry.</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ts val="600"/>
              </a:spcAft>
              <a:buFont typeface="Wingdings" pitchFamily="2" charset="2"/>
              <a:buChar char="§"/>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Can be easily automated.</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ts val="600"/>
              </a:spcAft>
              <a:buFont typeface="Wingdings" pitchFamily="2" charset="2"/>
              <a:buChar char="§"/>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Produces clean and precise joint.</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914400" lvl="1" indent="-457200" algn="just" eaLnBrk="0" fontAlgn="base" hangingPunct="0">
              <a:spcBef>
                <a:spcPct val="0"/>
              </a:spcBef>
              <a:spcAft>
                <a:spcPts val="600"/>
              </a:spcAft>
              <a:buFont typeface="Wingdings" pitchFamily="2" charset="2"/>
              <a:buChar char="§"/>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Produces low thermal impact on the materials.</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p:txBody>
      </p:sp>
      <p:sp>
        <p:nvSpPr>
          <p:cNvPr id="4" name="Rectangle 1"/>
          <p:cNvSpPr>
            <a:spLocks noChangeArrowheads="1"/>
          </p:cNvSpPr>
          <p:nvPr/>
        </p:nvSpPr>
        <p:spPr bwMode="auto">
          <a:xfrm>
            <a:off x="228600" y="5029200"/>
            <a:ext cx="8686800"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Disadvantages</a:t>
            </a:r>
          </a:p>
          <a:p>
            <a:pPr marL="457200" indent="-457200" algn="just" fontAlgn="base">
              <a:spcBef>
                <a:spcPct val="0"/>
              </a:spcBef>
              <a:spcAft>
                <a:spcPct val="0"/>
              </a:spcAft>
              <a:buFont typeface="Arial" pitchFamily="34" charset="0"/>
              <a:buChar char="•"/>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It cannot be used to produce large joints (more</a:t>
            </a:r>
            <a:r>
              <a:rPr kumimoji="0" lang="en-US" sz="2200" b="0" i="0" u="none" strike="noStrike" cap="none" normalizeH="0" dirty="0" smtClean="0">
                <a:ln>
                  <a:noFill/>
                </a:ln>
                <a:solidFill>
                  <a:schemeClr val="tx1"/>
                </a:solidFill>
                <a:effectLst/>
                <a:latin typeface="Garamond" pitchFamily="18" charset="0"/>
                <a:ea typeface="Times New Roman" pitchFamily="18" charset="0"/>
                <a:cs typeface="Times New Roman" pitchFamily="18" charset="0"/>
              </a:rPr>
              <a:t> than </a:t>
            </a: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250 x 300 mm).</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457200" indent="-457200" algn="just" eaLnBrk="0" fontAlgn="base" hangingPunct="0">
              <a:spcBef>
                <a:spcPct val="0"/>
              </a:spcBef>
              <a:spcAft>
                <a:spcPct val="0"/>
              </a:spcAft>
              <a:buFont typeface="Arial" pitchFamily="34" charset="0"/>
              <a:buChar char="•"/>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High tooling cost for the fixtures.</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a:p>
            <a:pPr marL="457200" indent="-457200" algn="just" eaLnBrk="0" fontAlgn="base" hangingPunct="0">
              <a:spcBef>
                <a:spcPct val="0"/>
              </a:spcBef>
              <a:spcAft>
                <a:spcPct val="0"/>
              </a:spcAft>
              <a:buFont typeface="Arial" pitchFamily="34" charset="0"/>
              <a:buChar char="•"/>
            </a:pPr>
            <a:r>
              <a:rPr kumimoji="0" lang="en-US" sz="22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It is restricted to the lap joints.</a:t>
            </a:r>
            <a:endParaRPr kumimoji="0" lang="en-US" sz="2200" b="0" i="0" u="none" strike="noStrike" cap="none" normalizeH="0" baseline="0" dirty="0" smtClean="0">
              <a:ln>
                <a:noFill/>
              </a:ln>
              <a:solidFill>
                <a:schemeClr val="tx1"/>
              </a:solidFill>
              <a:effectLst/>
              <a:latin typeface="Garamond" pitchFamily="18"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09600" y="152400"/>
            <a:ext cx="79248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Application</a:t>
            </a:r>
            <a:endParaRPr kumimoji="0" lang="en-US" sz="2000" b="0" i="0" u="none" strike="noStrike" cap="none" normalizeH="0" baseline="0" dirty="0" smtClean="0">
              <a:ln>
                <a:noFill/>
              </a:ln>
              <a:solidFill>
                <a:schemeClr val="tx1"/>
              </a:solidFill>
              <a:effectLst/>
              <a:latin typeface="Garamond"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Mostly used in computer and electrical, aerospace and automotive, medical, and packaging industries.</a:t>
            </a:r>
            <a:endParaRPr lang="en-US" sz="2000" dirty="0" smtClean="0">
              <a:latin typeface="Garamond" pitchFamily="18"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Computer and Electrical Industries: </a:t>
            </a:r>
            <a:r>
              <a:rPr kumimoji="0" lang="en-US" sz="2000" b="1" i="0" u="none" strike="noStrike" cap="none" normalizeH="0" dirty="0" smtClean="0">
                <a:ln>
                  <a:noFill/>
                </a:ln>
                <a:solidFill>
                  <a:schemeClr val="tx1"/>
                </a:solidFill>
                <a:effectLst/>
                <a:latin typeface="Garamond" pitchFamily="18" charset="0"/>
                <a:ea typeface="Times New Roman" pitchFamily="18" charset="0"/>
                <a:cs typeface="Times New Roman" pitchFamily="18" charset="0"/>
              </a:rPr>
              <a:t> </a:t>
            </a:r>
            <a:r>
              <a:rPr lang="en-US" sz="2000" dirty="0" smtClean="0">
                <a:latin typeface="Garamond" pitchFamily="18" charset="0"/>
                <a:ea typeface="Times New Roman" pitchFamily="18" charset="0"/>
                <a:cs typeface="Times New Roman" pitchFamily="18" charset="0"/>
              </a:rPr>
              <a:t>Us</a:t>
            </a: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ed to join wired connections and to create connections in small delicate circuits.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Aerospace and Automotive Industry: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Automotive industries----Used to assemble large plastic and electrical components such as door panels, instrument panels, air ducts, lamps, steering wheels, and upholstery and engine components.</a:t>
            </a:r>
            <a:endParaRPr kumimoji="0" lang="en-US" sz="2000" b="0" i="0" u="none" strike="noStrike" cap="none" normalizeH="0" baseline="0" dirty="0" smtClean="0">
              <a:ln>
                <a:noFill/>
              </a:ln>
              <a:solidFill>
                <a:schemeClr val="tx1"/>
              </a:solidFill>
              <a:effectLst/>
              <a:latin typeface="Garamond"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Aerospace ----Used to join thin sheet gauge and lightweight materials like Al.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Medical Industry</a:t>
            </a:r>
            <a:endParaRPr kumimoji="0" lang="en-US" sz="2000" b="1" i="0" u="none" strike="noStrike" cap="none" normalizeH="0" baseline="0" dirty="0" smtClean="0">
              <a:ln>
                <a:noFill/>
              </a:ln>
              <a:solidFill>
                <a:schemeClr val="tx1"/>
              </a:solidFill>
              <a:effectLst/>
              <a:latin typeface="Garamond"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Does not introduce any contaminants or degradation into the weld. Items such as anesthesia filters, arterial filters, blood filters, dialysis tubes, pipettes, blood/gas filters, cardiometry reservoirs etc. can be made using ultrasonic welding method.</a:t>
            </a:r>
            <a:endParaRPr kumimoji="0" lang="en-US" sz="2000" b="0" i="0" u="none" strike="noStrike" cap="none" normalizeH="0" baseline="0" dirty="0" smtClean="0">
              <a:ln>
                <a:noFill/>
              </a:ln>
              <a:solidFill>
                <a:schemeClr val="tx1"/>
              </a:solidFill>
              <a:effectLst/>
              <a:latin typeface="Garamond"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Packaging Industry</a:t>
            </a:r>
            <a:endParaRPr kumimoji="0" lang="en-US" sz="2000" b="1" i="0" u="none" strike="noStrike" cap="none" normalizeH="0" baseline="0" dirty="0" smtClean="0">
              <a:ln>
                <a:noFill/>
              </a:ln>
              <a:solidFill>
                <a:schemeClr val="tx1"/>
              </a:solidFill>
              <a:effectLst/>
              <a:latin typeface="Garamond"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Used to package different materials in food industries.</a:t>
            </a:r>
            <a:endParaRPr kumimoji="0" lang="en-US" sz="2000" b="0" i="0" u="none" strike="noStrike" cap="none" normalizeH="0" baseline="0" dirty="0" smtClean="0">
              <a:ln>
                <a:noFill/>
              </a:ln>
              <a:solidFill>
                <a:schemeClr val="tx1"/>
              </a:solidFill>
              <a:effectLst/>
              <a:latin typeface="Garamond"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It is used for packaging dangerous materials like explosives, fireworks and chemical.</a:t>
            </a:r>
            <a:endParaRPr kumimoji="0" lang="en-US" sz="2000" b="0" i="0" u="none" strike="noStrike" cap="none" normalizeH="0" baseline="0" dirty="0" smtClean="0">
              <a:ln>
                <a:noFill/>
              </a:ln>
              <a:solidFill>
                <a:schemeClr val="tx1"/>
              </a:solidFill>
              <a:effectLst/>
              <a:latin typeface="Garamond" pitchFamily="18"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95600" y="2971800"/>
            <a:ext cx="2819400" cy="707886"/>
          </a:xfrm>
          <a:prstGeom prst="rect">
            <a:avLst/>
          </a:prstGeom>
          <a:noFill/>
        </p:spPr>
        <p:txBody>
          <a:bodyPr wrap="square" rtlCol="0">
            <a:spAutoFit/>
          </a:bodyPr>
          <a:lstStyle/>
          <a:p>
            <a:r>
              <a:rPr lang="en-US" sz="4000" b="1" dirty="0" smtClean="0"/>
              <a:t>THANK YOU</a:t>
            </a:r>
            <a:endParaRPr lang="en-US" sz="40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mage result for plasma arc welding types"/>
          <p:cNvPicPr/>
          <p:nvPr/>
        </p:nvPicPr>
        <p:blipFill>
          <a:blip r:embed="rId2"/>
          <a:srcRect/>
          <a:stretch>
            <a:fillRect/>
          </a:stretch>
        </p:blipFill>
        <p:spPr bwMode="auto">
          <a:xfrm>
            <a:off x="762000" y="533400"/>
            <a:ext cx="7848600" cy="548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descr="Image result for plasma arc welding"/>
          <p:cNvSpPr>
            <a:spLocks noChangeAspect="1" noChangeArrowheads="1"/>
          </p:cNvSpPr>
          <p:nvPr/>
        </p:nvSpPr>
        <p:spPr bwMode="auto">
          <a:xfrm>
            <a:off x="155575" y="-1271588"/>
            <a:ext cx="3362325" cy="2657476"/>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3" name="Picture 2" descr="C:\Users\user\Desktop\1-s2.0-S152661251300073X-gr1.jpg"/>
          <p:cNvPicPr/>
          <p:nvPr/>
        </p:nvPicPr>
        <p:blipFill>
          <a:blip r:embed="rId2"/>
          <a:srcRect/>
          <a:stretch>
            <a:fillRect/>
          </a:stretch>
        </p:blipFill>
        <p:spPr bwMode="auto">
          <a:xfrm>
            <a:off x="762000" y="2133600"/>
            <a:ext cx="7010400" cy="4267200"/>
          </a:xfrm>
          <a:prstGeom prst="rect">
            <a:avLst/>
          </a:prstGeom>
          <a:noFill/>
          <a:ln w="9525">
            <a:noFill/>
            <a:miter lim="800000"/>
            <a:headEnd/>
            <a:tailEnd/>
          </a:ln>
        </p:spPr>
      </p:pic>
      <p:sp>
        <p:nvSpPr>
          <p:cNvPr id="4" name="Rectangle 3"/>
          <p:cNvSpPr/>
          <p:nvPr/>
        </p:nvSpPr>
        <p:spPr>
          <a:xfrm>
            <a:off x="228600" y="304800"/>
            <a:ext cx="8610600" cy="1723549"/>
          </a:xfrm>
          <a:prstGeom prst="rect">
            <a:avLst/>
          </a:prstGeom>
        </p:spPr>
        <p:txBody>
          <a:bodyPr wrap="square">
            <a:spAutoFit/>
          </a:bodyPr>
          <a:lstStyle/>
          <a:p>
            <a:pPr algn="just">
              <a:spcAft>
                <a:spcPts val="600"/>
              </a:spcAft>
            </a:pPr>
            <a:r>
              <a:rPr lang="en-US" sz="2400" dirty="0" smtClean="0">
                <a:latin typeface="Garamond" pitchFamily="18" charset="0"/>
              </a:rPr>
              <a:t>PAW is similar to GTAW (TIG) as both processes use inert gas and non consumable tungsten electrodes.</a:t>
            </a:r>
          </a:p>
          <a:p>
            <a:pPr algn="just">
              <a:spcAft>
                <a:spcPts val="600"/>
              </a:spcAft>
            </a:pPr>
            <a:r>
              <a:rPr lang="en-US" sz="2400" dirty="0" smtClean="0">
                <a:latin typeface="Garamond" pitchFamily="18" charset="0"/>
              </a:rPr>
              <a:t>The main difference between the two is the construction of the torch.</a:t>
            </a:r>
          </a:p>
          <a:p>
            <a:pPr algn="just">
              <a:spcAft>
                <a:spcPts val="600"/>
              </a:spcAft>
            </a:pPr>
            <a:r>
              <a:rPr lang="en-US" sz="2400" dirty="0" smtClean="0">
                <a:latin typeface="Garamond" pitchFamily="18" charset="0"/>
              </a:rPr>
              <a:t>In PAW the plasma arc is tightly constrained.</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ntrol System&#10; "/>
          <p:cNvPicPr/>
          <p:nvPr/>
        </p:nvPicPr>
        <p:blipFill>
          <a:blip r:embed="rId2"/>
          <a:srcRect l="52564" t="11151" b="2613"/>
          <a:stretch>
            <a:fillRect/>
          </a:stretch>
        </p:blipFill>
        <p:spPr bwMode="auto">
          <a:xfrm>
            <a:off x="4876800" y="685800"/>
            <a:ext cx="4038600" cy="5181600"/>
          </a:xfrm>
          <a:prstGeom prst="rect">
            <a:avLst/>
          </a:prstGeom>
          <a:noFill/>
          <a:ln w="9525">
            <a:noFill/>
            <a:miter lim="800000"/>
            <a:headEnd/>
            <a:tailEnd/>
          </a:ln>
        </p:spPr>
      </p:pic>
      <p:pic>
        <p:nvPicPr>
          <p:cNvPr id="3" name="Picture 2" descr="Control System&#10; "/>
          <p:cNvPicPr/>
          <p:nvPr/>
        </p:nvPicPr>
        <p:blipFill>
          <a:blip r:embed="rId2"/>
          <a:srcRect t="11151" r="50000" b="2613"/>
          <a:stretch>
            <a:fillRect/>
          </a:stretch>
        </p:blipFill>
        <p:spPr bwMode="auto">
          <a:xfrm>
            <a:off x="304799" y="685800"/>
            <a:ext cx="4495801" cy="518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17693"/>
            <a:ext cx="7620000" cy="6370975"/>
          </a:xfrm>
          <a:prstGeom prst="rect">
            <a:avLst/>
          </a:prstGeom>
        </p:spPr>
        <p:txBody>
          <a:bodyPr wrap="square">
            <a:spAutoFit/>
          </a:bodyPr>
          <a:lstStyle/>
          <a:p>
            <a:r>
              <a:rPr lang="en-US" sz="2400" b="1" dirty="0" smtClean="0">
                <a:latin typeface="Garamond" pitchFamily="18" charset="0"/>
              </a:rPr>
              <a:t>Advantages of PAW:</a:t>
            </a:r>
          </a:p>
          <a:p>
            <a:pPr marL="914400" lvl="1" indent="-457200">
              <a:lnSpc>
                <a:spcPct val="150000"/>
              </a:lnSpc>
              <a:buFont typeface="Wingdings" pitchFamily="2" charset="2"/>
              <a:buChar char="§"/>
            </a:pPr>
            <a:r>
              <a:rPr lang="en-US" sz="2400" dirty="0" smtClean="0">
                <a:latin typeface="Garamond" pitchFamily="18" charset="0"/>
              </a:rPr>
              <a:t>High penetration (Large depth to width ratios).</a:t>
            </a:r>
          </a:p>
          <a:p>
            <a:pPr marL="914400" lvl="1" indent="-457200">
              <a:lnSpc>
                <a:spcPct val="150000"/>
              </a:lnSpc>
              <a:buFont typeface="Wingdings" pitchFamily="2" charset="2"/>
              <a:buChar char="§"/>
            </a:pPr>
            <a:r>
              <a:rPr lang="en-US" sz="2400" dirty="0" smtClean="0">
                <a:latin typeface="Garamond" pitchFamily="18" charset="0"/>
              </a:rPr>
              <a:t>Arc length not influenced by “</a:t>
            </a:r>
            <a:r>
              <a:rPr lang="en-US" sz="2400" dirty="0" smtClean="0">
                <a:solidFill>
                  <a:srgbClr val="FF0000"/>
                </a:solidFill>
                <a:latin typeface="Garamond" pitchFamily="18" charset="0"/>
              </a:rPr>
              <a:t>work to torch</a:t>
            </a:r>
            <a:r>
              <a:rPr lang="en-US" sz="2400" dirty="0" smtClean="0">
                <a:latin typeface="Garamond" pitchFamily="18" charset="0"/>
              </a:rPr>
              <a:t>” distance.</a:t>
            </a:r>
          </a:p>
          <a:p>
            <a:pPr marL="914400" lvl="1" indent="-457200">
              <a:lnSpc>
                <a:spcPct val="150000"/>
              </a:lnSpc>
              <a:buFont typeface="Wingdings" pitchFamily="2" charset="2"/>
              <a:buChar char="§"/>
            </a:pPr>
            <a:r>
              <a:rPr lang="en-US" sz="2400" dirty="0" smtClean="0">
                <a:latin typeface="Garamond" pitchFamily="18" charset="0"/>
              </a:rPr>
              <a:t>Electrode will not touch the workplace.  Hence no contamination of weld.</a:t>
            </a:r>
          </a:p>
          <a:p>
            <a:pPr marL="914400" lvl="1" indent="-457200">
              <a:lnSpc>
                <a:spcPct val="150000"/>
              </a:lnSpc>
              <a:buFont typeface="Wingdings" pitchFamily="2" charset="2"/>
              <a:buChar char="§"/>
            </a:pPr>
            <a:r>
              <a:rPr lang="en-US" sz="2400" dirty="0" smtClean="0">
                <a:latin typeface="Garamond" pitchFamily="18" charset="0"/>
              </a:rPr>
              <a:t>Lower heat input. </a:t>
            </a:r>
          </a:p>
          <a:p>
            <a:pPr marL="914400" lvl="1" indent="-457200">
              <a:lnSpc>
                <a:spcPct val="150000"/>
              </a:lnSpc>
              <a:buFont typeface="Wingdings" pitchFamily="2" charset="2"/>
              <a:buChar char="§"/>
            </a:pPr>
            <a:r>
              <a:rPr lang="en-US" sz="2400" dirty="0" smtClean="0">
                <a:latin typeface="Garamond" pitchFamily="18" charset="0"/>
              </a:rPr>
              <a:t>Less heat affected zone (HAZ) area.</a:t>
            </a:r>
          </a:p>
          <a:p>
            <a:r>
              <a:rPr lang="en-US" sz="2400" b="1" dirty="0" smtClean="0">
                <a:latin typeface="Garamond" pitchFamily="18" charset="0"/>
              </a:rPr>
              <a:t>Disadvantages: </a:t>
            </a:r>
          </a:p>
          <a:p>
            <a:pPr marL="914400" lvl="1" indent="-457200">
              <a:lnSpc>
                <a:spcPct val="150000"/>
              </a:lnSpc>
              <a:buFont typeface="Wingdings" pitchFamily="2" charset="2"/>
              <a:buChar char="§"/>
            </a:pPr>
            <a:r>
              <a:rPr lang="en-US" sz="2400" dirty="0" smtClean="0">
                <a:latin typeface="Garamond" pitchFamily="18" charset="0"/>
              </a:rPr>
              <a:t>Limited to thickness less than 25 mm.</a:t>
            </a:r>
          </a:p>
          <a:p>
            <a:pPr marL="914400" lvl="1" indent="-457200">
              <a:lnSpc>
                <a:spcPct val="150000"/>
              </a:lnSpc>
              <a:buFont typeface="Wingdings" pitchFamily="2" charset="2"/>
              <a:buChar char="§"/>
            </a:pPr>
            <a:r>
              <a:rPr lang="en-US" sz="2400" dirty="0" smtClean="0">
                <a:latin typeface="Garamond" pitchFamily="18" charset="0"/>
              </a:rPr>
              <a:t>Suitable for flat and horizontal positions only.</a:t>
            </a:r>
          </a:p>
          <a:p>
            <a:endParaRPr lang="en-US" sz="2400" b="1" dirty="0" smtClean="0">
              <a:latin typeface="Garamond" pitchFamily="18" charset="0"/>
            </a:endParaRPr>
          </a:p>
          <a:p>
            <a:r>
              <a:rPr lang="en-US" sz="2400" b="1" dirty="0" smtClean="0">
                <a:latin typeface="Garamond" pitchFamily="18" charset="0"/>
              </a:rPr>
              <a:t>Applications: </a:t>
            </a:r>
            <a:r>
              <a:rPr lang="en-US" sz="2400" dirty="0" smtClean="0">
                <a:latin typeface="Garamond" pitchFamily="18" charset="0"/>
              </a:rPr>
              <a:t>For stainless steel, nickel alloys,  refractory metals like aluminium oxide (Al</a:t>
            </a:r>
            <a:r>
              <a:rPr lang="en-US" dirty="0" smtClean="0">
                <a:latin typeface="Garamond" pitchFamily="18" charset="0"/>
              </a:rPr>
              <a:t>2</a:t>
            </a:r>
            <a:r>
              <a:rPr lang="en-US" sz="2400" dirty="0" smtClean="0">
                <a:latin typeface="Garamond" pitchFamily="18" charset="0"/>
              </a:rPr>
              <a:t>O</a:t>
            </a:r>
            <a:r>
              <a:rPr lang="en-US" dirty="0" smtClean="0">
                <a:latin typeface="Garamond" pitchFamily="18" charset="0"/>
              </a:rPr>
              <a:t>3</a:t>
            </a:r>
            <a:r>
              <a:rPr lang="en-US" sz="2400" dirty="0" smtClean="0">
                <a:latin typeface="Garamond" pitchFamily="18" charset="0"/>
              </a:rPr>
              <a:t>) titanium oxide (Ti O</a:t>
            </a:r>
            <a:r>
              <a:rPr lang="en-US" dirty="0" smtClean="0">
                <a:latin typeface="Garamond" pitchFamily="18" charset="0"/>
              </a:rPr>
              <a:t>2</a:t>
            </a:r>
            <a:r>
              <a:rPr lang="en-US" sz="2400" dirty="0" smtClean="0">
                <a:latin typeface="Garamond" pitchFamily="18" charset="0"/>
              </a:rPr>
              <a:t>)</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950416"/>
            <a:ext cx="4724400" cy="4154984"/>
          </a:xfrm>
          <a:prstGeom prst="rect">
            <a:avLst/>
          </a:prstGeom>
        </p:spPr>
        <p:txBody>
          <a:bodyPr wrap="square">
            <a:spAutoFit/>
          </a:bodyPr>
          <a:lstStyle/>
          <a:p>
            <a:pPr algn="just"/>
            <a:r>
              <a:rPr lang="en-US" sz="2400" dirty="0" smtClean="0">
                <a:latin typeface="Garamond" pitchFamily="18" charset="0"/>
              </a:rPr>
              <a:t>In atomic hydrogen welding arc is struck between two non consumable tungsten electrodes.</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A stream of hydrogen passes through an arc region.</a:t>
            </a:r>
          </a:p>
          <a:p>
            <a:pPr algn="just"/>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The hydrogen molecule (H2),  when passing through an electric arc, gets disassociated into two hydrogen atoms (H+).  which is highly reactive.</a:t>
            </a:r>
            <a:endParaRPr lang="en-US" sz="2400" dirty="0">
              <a:latin typeface="Garamond" pitchFamily="18" charset="0"/>
            </a:endParaRPr>
          </a:p>
        </p:txBody>
      </p:sp>
      <p:sp>
        <p:nvSpPr>
          <p:cNvPr id="3" name="Rectangle 2"/>
          <p:cNvSpPr/>
          <p:nvPr/>
        </p:nvSpPr>
        <p:spPr>
          <a:xfrm>
            <a:off x="2057400" y="348089"/>
            <a:ext cx="5638800" cy="523220"/>
          </a:xfrm>
          <a:prstGeom prst="rect">
            <a:avLst/>
          </a:prstGeom>
        </p:spPr>
        <p:txBody>
          <a:bodyPr wrap="square">
            <a:spAutoFit/>
          </a:bodyPr>
          <a:lstStyle/>
          <a:p>
            <a:r>
              <a:rPr lang="en-US" sz="2800" b="1" dirty="0" smtClean="0">
                <a:solidFill>
                  <a:prstClr val="black"/>
                </a:solidFill>
                <a:latin typeface="Garamond" pitchFamily="18" charset="0"/>
              </a:rPr>
              <a:t>Atomic Hydrogen Welding (AHW)</a:t>
            </a:r>
            <a:endParaRPr lang="en-US" sz="2800" b="1" dirty="0"/>
          </a:p>
        </p:txBody>
      </p:sp>
      <p:pic>
        <p:nvPicPr>
          <p:cNvPr id="4" name="Picture 3" descr="https://image.slidesharecdn.com/atomichyrogenarcwelding-160414133108/95/atomic-hyrogen-arc-welding-7-638.jpg?cb=1460643317"/>
          <p:cNvPicPr/>
          <p:nvPr/>
        </p:nvPicPr>
        <p:blipFill>
          <a:blip r:embed="rId2"/>
          <a:srcRect l="10256" t="14140" r="7692" b="10725"/>
          <a:stretch>
            <a:fillRect/>
          </a:stretch>
        </p:blipFill>
        <p:spPr bwMode="auto">
          <a:xfrm>
            <a:off x="4876800" y="2819400"/>
            <a:ext cx="4267200" cy="373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s://image.slidesharecdn.com/atomichyrogenarcwelding-160414133108/95/atomic-hyrogen-arc-welding-7-638.jpg?cb=1460643317"/>
          <p:cNvPicPr/>
          <p:nvPr/>
        </p:nvPicPr>
        <p:blipFill>
          <a:blip r:embed="rId2"/>
          <a:srcRect l="10256" t="14140" r="7692" b="10725"/>
          <a:stretch>
            <a:fillRect/>
          </a:stretch>
        </p:blipFill>
        <p:spPr bwMode="auto">
          <a:xfrm>
            <a:off x="2895600" y="1981200"/>
            <a:ext cx="5943600" cy="4572000"/>
          </a:xfrm>
          <a:prstGeom prst="rect">
            <a:avLst/>
          </a:prstGeom>
          <a:noFill/>
          <a:ln w="9525">
            <a:noFill/>
            <a:miter lim="800000"/>
            <a:headEnd/>
            <a:tailEnd/>
          </a:ln>
        </p:spPr>
      </p:pic>
      <p:sp>
        <p:nvSpPr>
          <p:cNvPr id="3" name="Rectangle 2"/>
          <p:cNvSpPr/>
          <p:nvPr/>
        </p:nvSpPr>
        <p:spPr>
          <a:xfrm>
            <a:off x="304800" y="381000"/>
            <a:ext cx="7924800" cy="1200329"/>
          </a:xfrm>
          <a:prstGeom prst="rect">
            <a:avLst/>
          </a:prstGeom>
        </p:spPr>
        <p:txBody>
          <a:bodyPr wrap="square">
            <a:spAutoFit/>
          </a:bodyPr>
          <a:lstStyle/>
          <a:p>
            <a:pPr algn="just"/>
            <a:r>
              <a:rPr lang="en-US" sz="2400" dirty="0" smtClean="0">
                <a:latin typeface="Garamond" pitchFamily="18" charset="0"/>
              </a:rPr>
              <a:t>Hydrogen atoms form hydrogen molecule and water vapor (to combine with oxygen if present) and release intense heat required for melting the joint.</a:t>
            </a:r>
          </a:p>
        </p:txBody>
      </p:sp>
      <p:sp>
        <p:nvSpPr>
          <p:cNvPr id="4" name="Rectangle 3"/>
          <p:cNvSpPr/>
          <p:nvPr/>
        </p:nvSpPr>
        <p:spPr>
          <a:xfrm>
            <a:off x="304800" y="1676400"/>
            <a:ext cx="4100513" cy="1569660"/>
          </a:xfrm>
          <a:prstGeom prst="rect">
            <a:avLst/>
          </a:prstGeom>
        </p:spPr>
        <p:txBody>
          <a:bodyPr wrap="square">
            <a:spAutoFit/>
          </a:bodyPr>
          <a:lstStyle/>
          <a:p>
            <a:pPr lvl="0" algn="just"/>
            <a:r>
              <a:rPr lang="en-US" sz="2400" dirty="0" smtClean="0">
                <a:solidFill>
                  <a:prstClr val="black"/>
                </a:solidFill>
                <a:latin typeface="Garamond" pitchFamily="18" charset="0"/>
              </a:rPr>
              <a:t>The hydrogen atmosphere provided in the process protect the weld pool from atmospheric Oxygen and Nitrogen.</a:t>
            </a:r>
            <a:endParaRPr lang="en-US" sz="2400" dirty="0">
              <a:solidFill>
                <a:prstClr val="black"/>
              </a:solidFill>
              <a:latin typeface="Garamond"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TotalTime>
  <Words>2433</Words>
  <Application>Microsoft Office PowerPoint</Application>
  <PresentationFormat>On-screen Show (4:3)</PresentationFormat>
  <Paragraphs>289</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nageshwar</cp:lastModifiedBy>
  <cp:revision>75</cp:revision>
  <dcterms:created xsi:type="dcterms:W3CDTF">2006-08-16T00:00:00Z</dcterms:created>
  <dcterms:modified xsi:type="dcterms:W3CDTF">2019-10-23T04:56:35Z</dcterms:modified>
</cp:coreProperties>
</file>